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8" r:id="rId2"/>
    <p:sldId id="269" r:id="rId3"/>
    <p:sldId id="256" r:id="rId4"/>
    <p:sldId id="257" r:id="rId5"/>
    <p:sldId id="258" r:id="rId6"/>
    <p:sldId id="270" r:id="rId7"/>
    <p:sldId id="259" r:id="rId8"/>
    <p:sldId id="260" r:id="rId9"/>
    <p:sldId id="261" r:id="rId10"/>
    <p:sldId id="262" r:id="rId11"/>
    <p:sldId id="263" r:id="rId12"/>
    <p:sldId id="264" r:id="rId13"/>
    <p:sldId id="265" r:id="rId14"/>
    <p:sldId id="271" r:id="rId15"/>
    <p:sldId id="272"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7E5"/>
    <a:srgbClr val="A8A5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12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7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176017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2225365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2044650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9863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207476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10" name="Text 7"/>
          <p:cNvSpPr/>
          <p:nvPr/>
        </p:nvSpPr>
        <p:spPr>
          <a:xfrm>
            <a:off x="7580948" y="4001095"/>
            <a:ext cx="190500" cy="416481"/>
          </a:xfrm>
          <a:prstGeom prst="rect">
            <a:avLst/>
          </a:prstGeom>
          <a:noFill/>
          <a:ln/>
        </p:spPr>
        <p:txBody>
          <a:bodyPr wrap="none" rtlCol="0" anchor="t"/>
          <a:lstStyle/>
          <a:p>
            <a:pPr marL="0" indent="0" algn="ctr">
              <a:lnSpc>
                <a:spcPts val="3281"/>
              </a:lnSpc>
              <a:buNone/>
            </a:pPr>
            <a:endParaRPr lang="en-US" sz="2624" dirty="0"/>
          </a:p>
        </p:txBody>
      </p:sp>
      <p:sp>
        <p:nvSpPr>
          <p:cNvPr id="12" name="Text 9"/>
          <p:cNvSpPr/>
          <p:nvPr/>
        </p:nvSpPr>
        <p:spPr>
          <a:xfrm>
            <a:off x="4612402" y="5129270"/>
            <a:ext cx="5405591" cy="2809395"/>
          </a:xfrm>
          <a:prstGeom prst="rect">
            <a:avLst/>
          </a:prstGeom>
          <a:noFill/>
          <a:ln/>
        </p:spPr>
        <p:txBody>
          <a:bodyPr wrap="square" rtlCol="0" anchor="t"/>
          <a:lstStyle/>
          <a:p>
            <a:pPr marL="0" indent="0" algn="ctr">
              <a:lnSpc>
                <a:spcPts val="2799"/>
              </a:lnSpc>
              <a:buNone/>
            </a:pPr>
            <a:r>
              <a:rPr lang="tr-TR" sz="2200" b="1" i="0" dirty="0">
                <a:solidFill>
                  <a:srgbClr val="DBDEE1"/>
                </a:solidFill>
                <a:effectLst/>
                <a:latin typeface="gg sans"/>
              </a:rPr>
              <a:t>TAHA KEREM ERIS -210304032 </a:t>
            </a:r>
          </a:p>
          <a:p>
            <a:pPr marL="0" indent="0" algn="ctr">
              <a:lnSpc>
                <a:spcPts val="2799"/>
              </a:lnSpc>
              <a:buNone/>
            </a:pPr>
            <a:r>
              <a:rPr lang="tr-TR" sz="2200" b="1" i="0" dirty="0">
                <a:solidFill>
                  <a:srgbClr val="DBDEE1"/>
                </a:solidFill>
                <a:effectLst/>
                <a:latin typeface="gg sans"/>
              </a:rPr>
              <a:t>MUHAMMED YASIN IMRE- 220304004 </a:t>
            </a:r>
          </a:p>
          <a:p>
            <a:pPr marL="0" indent="0" algn="ctr">
              <a:lnSpc>
                <a:spcPts val="2799"/>
              </a:lnSpc>
              <a:buNone/>
            </a:pPr>
            <a:r>
              <a:rPr lang="tr-TR" sz="2200" b="1" i="0" dirty="0">
                <a:solidFill>
                  <a:srgbClr val="DBDEE1"/>
                </a:solidFill>
                <a:effectLst/>
                <a:latin typeface="gg sans"/>
              </a:rPr>
              <a:t>AHMET EMIR DAGISTANLI -220304501 </a:t>
            </a:r>
          </a:p>
          <a:p>
            <a:pPr marL="0" indent="0" algn="ctr">
              <a:lnSpc>
                <a:spcPts val="2799"/>
              </a:lnSpc>
              <a:buNone/>
            </a:pPr>
            <a:r>
              <a:rPr lang="tr-TR" sz="2200" b="1" i="0" dirty="0">
                <a:solidFill>
                  <a:srgbClr val="DBDEE1"/>
                </a:solidFill>
                <a:effectLst/>
                <a:latin typeface="gg sans"/>
              </a:rPr>
              <a:t>OZAN CAGILLIGECIT - 220304015</a:t>
            </a:r>
            <a:endParaRPr lang="en-US" sz="2200" b="1" dirty="0"/>
          </a:p>
        </p:txBody>
      </p:sp>
      <p:pic>
        <p:nvPicPr>
          <p:cNvPr id="16" name="Resim 15" descr="simge, sembol, amblem, logo, grafik içeren bir resim">
            <a:extLst>
              <a:ext uri="{FF2B5EF4-FFF2-40B4-BE49-F238E27FC236}">
                <a16:creationId xmlns:a16="http://schemas.microsoft.com/office/drawing/2014/main" id="{30936BCE-A20C-52D8-458F-25205707305A}"/>
              </a:ext>
            </a:extLst>
          </p:cNvPr>
          <p:cNvPicPr>
            <a:picLocks noChangeAspect="1"/>
          </p:cNvPicPr>
          <p:nvPr/>
        </p:nvPicPr>
        <p:blipFill>
          <a:blip r:embed="rId4"/>
          <a:stretch>
            <a:fillRect/>
          </a:stretch>
        </p:blipFill>
        <p:spPr>
          <a:xfrm>
            <a:off x="4339538" y="2144919"/>
            <a:ext cx="5951321" cy="2693416"/>
          </a:xfrm>
          <a:prstGeom prst="rect">
            <a:avLst/>
          </a:prstGeom>
        </p:spPr>
      </p:pic>
      <p:sp>
        <p:nvSpPr>
          <p:cNvPr id="17" name="Dikdörtgen 16">
            <a:extLst>
              <a:ext uri="{FF2B5EF4-FFF2-40B4-BE49-F238E27FC236}">
                <a16:creationId xmlns:a16="http://schemas.microsoft.com/office/drawing/2014/main" id="{921CBBA0-FA09-B751-6944-F83ED365AF0B}"/>
              </a:ext>
            </a:extLst>
          </p:cNvPr>
          <p:cNvSpPr/>
          <p:nvPr/>
        </p:nvSpPr>
        <p:spPr>
          <a:xfrm>
            <a:off x="4415527" y="1019022"/>
            <a:ext cx="579934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tr-TR" sz="5400" b="1" i="0" cap="none" spc="0" dirty="0">
                <a:ln/>
                <a:solidFill>
                  <a:srgbClr val="0070C0"/>
                </a:solidFill>
                <a:effectLst/>
                <a:latin typeface="gg sans"/>
              </a:rPr>
              <a:t>FB-CPU RTL DESIGN</a:t>
            </a:r>
            <a:endParaRPr lang="tr-TR" sz="5400" b="1" cap="none" spc="0" dirty="0">
              <a:ln/>
              <a:solidFill>
                <a:srgbClr val="0070C0"/>
              </a:solidFill>
              <a:effectLst/>
            </a:endParaRPr>
          </a:p>
        </p:txBody>
      </p:sp>
    </p:spTree>
    <p:extLst>
      <p:ext uri="{BB962C8B-B14F-4D97-AF65-F5344CB8AC3E}">
        <p14:creationId xmlns:p14="http://schemas.microsoft.com/office/powerpoint/2010/main" val="13717504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xit" presetSubtype="32" fill="hold" nodeType="clickEffect">
                                  <p:stCondLst>
                                    <p:cond delay="0"/>
                                  </p:stCondLst>
                                  <p:childTnLst>
                                    <p:animEffect transition="out" filter="circle(out)">
                                      <p:cBhvr>
                                        <p:cTn id="10" dur="2000"/>
                                        <p:tgtEl>
                                          <p:spTgt spid="16"/>
                                        </p:tgtEl>
                                      </p:cBhvr>
                                    </p:animEffect>
                                    <p:set>
                                      <p:cBhvr>
                                        <p:cTn id="11" dur="1" fill="hold">
                                          <p:stCondLst>
                                            <p:cond delay="1999"/>
                                          </p:stCondLst>
                                        </p:cTn>
                                        <p:tgtEl>
                                          <p:spTgt spid="16"/>
                                        </p:tgtEl>
                                        <p:attrNameLst>
                                          <p:attrName>style.visibility</p:attrName>
                                        </p:attrNameLst>
                                      </p:cBhvr>
                                      <p:to>
                                        <p:strVal val="hidden"/>
                                      </p:to>
                                    </p:set>
                                  </p:childTnLst>
                                </p:cTn>
                              </p:par>
                              <p:par>
                                <p:cTn id="12" presetID="2" presetClass="exit" presetSubtype="4" fill="hold" grpId="0" nodeType="withEffect">
                                  <p:stCondLst>
                                    <p:cond delay="0"/>
                                  </p:stCondLst>
                                  <p:childTnLst>
                                    <p:anim calcmode="lin" valueType="num">
                                      <p:cBhvr additive="base">
                                        <p:cTn id="13" dur="500"/>
                                        <p:tgtEl>
                                          <p:spTgt spid="12"/>
                                        </p:tgtEl>
                                        <p:attrNameLst>
                                          <p:attrName>ppt_x</p:attrName>
                                        </p:attrNameLst>
                                      </p:cBhvr>
                                      <p:tavLst>
                                        <p:tav tm="0">
                                          <p:val>
                                            <p:strVal val="ppt_x"/>
                                          </p:val>
                                        </p:tav>
                                        <p:tav tm="100000">
                                          <p:val>
                                            <p:strVal val="ppt_x"/>
                                          </p:val>
                                        </p:tav>
                                      </p:tavLst>
                                    </p:anim>
                                    <p:anim calcmode="lin" valueType="num">
                                      <p:cBhvr additive="base">
                                        <p:cTn id="14" dur="500"/>
                                        <p:tgtEl>
                                          <p:spTgt spid="12"/>
                                        </p:tgtEl>
                                        <p:attrNameLst>
                                          <p:attrName>ppt_y</p:attrName>
                                        </p:attrNameLst>
                                      </p:cBhvr>
                                      <p:tavLst>
                                        <p:tav tm="0">
                                          <p:val>
                                            <p:strVal val="ppt_y"/>
                                          </p:val>
                                        </p:tav>
                                        <p:tav tm="100000">
                                          <p:val>
                                            <p:strVal val="1+ppt_h/2"/>
                                          </p:val>
                                        </p:tav>
                                      </p:tavLst>
                                    </p:anim>
                                    <p:set>
                                      <p:cBhvr>
                                        <p:cTn id="1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sp>
        <p:nvSpPr>
          <p:cNvPr id="5" name="Text 1"/>
          <p:cNvSpPr/>
          <p:nvPr/>
        </p:nvSpPr>
        <p:spPr>
          <a:xfrm>
            <a:off x="765601" y="601314"/>
            <a:ext cx="5120640" cy="694373"/>
          </a:xfrm>
          <a:prstGeom prst="rect">
            <a:avLst/>
          </a:prstGeom>
          <a:noFill/>
          <a:ln/>
        </p:spPr>
        <p:txBody>
          <a:bodyPr wrap="none" rtlCol="0" anchor="t"/>
          <a:lstStyle/>
          <a:p>
            <a:pPr marL="0" indent="0">
              <a:lnSpc>
                <a:spcPts val="5468"/>
              </a:lnSpc>
              <a:buNone/>
            </a:pPr>
            <a:r>
              <a:rPr lang="en-US" sz="4000" dirty="0">
                <a:solidFill>
                  <a:srgbClr val="F2F0F4"/>
                </a:solidFill>
                <a:latin typeface="Montserrat" pitchFamily="34" charset="0"/>
                <a:ea typeface="Montserrat" pitchFamily="34" charset="-122"/>
                <a:cs typeface="Montserrat" pitchFamily="34" charset="-120"/>
              </a:rPr>
              <a:t>Processor State - 3</a:t>
            </a:r>
            <a:endParaRPr lang="en-US" sz="4000" dirty="0"/>
          </a:p>
        </p:txBody>
      </p:sp>
      <p:sp>
        <p:nvSpPr>
          <p:cNvPr id="6" name="Shape 2"/>
          <p:cNvSpPr/>
          <p:nvPr/>
        </p:nvSpPr>
        <p:spPr>
          <a:xfrm>
            <a:off x="1144310" y="2378829"/>
            <a:ext cx="44410" cy="3493294"/>
          </a:xfrm>
          <a:prstGeom prst="roundRect">
            <a:avLst>
              <a:gd name="adj" fmla="val 225151"/>
            </a:avLst>
          </a:prstGeom>
          <a:solidFill>
            <a:srgbClr val="481782"/>
          </a:solidFill>
          <a:ln/>
        </p:spPr>
        <p:txBody>
          <a:bodyPr/>
          <a:lstStyle/>
          <a:p>
            <a:endParaRPr lang="tr-TR" dirty="0"/>
          </a:p>
        </p:txBody>
      </p:sp>
      <p:sp>
        <p:nvSpPr>
          <p:cNvPr id="7" name="Shape 3"/>
          <p:cNvSpPr/>
          <p:nvPr/>
        </p:nvSpPr>
        <p:spPr>
          <a:xfrm>
            <a:off x="1410931" y="2003394"/>
            <a:ext cx="777597" cy="45719"/>
          </a:xfrm>
          <a:prstGeom prst="roundRect">
            <a:avLst>
              <a:gd name="adj" fmla="val 225151"/>
            </a:avLst>
          </a:prstGeom>
          <a:solidFill>
            <a:srgbClr val="481782"/>
          </a:solidFill>
          <a:ln/>
        </p:spPr>
        <p:txBody>
          <a:bodyPr/>
          <a:lstStyle/>
          <a:p>
            <a:endParaRPr lang="tr-TR" dirty="0"/>
          </a:p>
        </p:txBody>
      </p:sp>
      <p:sp>
        <p:nvSpPr>
          <p:cNvPr id="8" name="Shape 4"/>
          <p:cNvSpPr/>
          <p:nvPr/>
        </p:nvSpPr>
        <p:spPr>
          <a:xfrm>
            <a:off x="916424" y="1878886"/>
            <a:ext cx="499943" cy="499943"/>
          </a:xfrm>
          <a:prstGeom prst="roundRect">
            <a:avLst>
              <a:gd name="adj" fmla="val 20000"/>
            </a:avLst>
          </a:prstGeom>
          <a:solidFill>
            <a:srgbClr val="3C136D"/>
          </a:solidFill>
          <a:ln w="13811">
            <a:solidFill>
              <a:srgbClr val="481782"/>
            </a:solidFill>
            <a:prstDash val="solid"/>
          </a:ln>
        </p:spPr>
        <p:txBody>
          <a:bodyPr/>
          <a:lstStyle/>
          <a:p>
            <a:endParaRPr lang="tr-TR" dirty="0"/>
          </a:p>
        </p:txBody>
      </p:sp>
      <p:sp>
        <p:nvSpPr>
          <p:cNvPr id="9" name="Text 5"/>
          <p:cNvSpPr/>
          <p:nvPr/>
        </p:nvSpPr>
        <p:spPr>
          <a:xfrm>
            <a:off x="1119520" y="1876207"/>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1" name="Text 7"/>
          <p:cNvSpPr/>
          <p:nvPr/>
        </p:nvSpPr>
        <p:spPr>
          <a:xfrm>
            <a:off x="2245698" y="1637312"/>
            <a:ext cx="8774285" cy="6250662"/>
          </a:xfrm>
          <a:prstGeom prst="rect">
            <a:avLst/>
          </a:prstGeom>
          <a:noFill/>
          <a:ln/>
        </p:spPr>
        <p:txBody>
          <a:bodyPr wrap="square" rtlCol="0" anchor="t"/>
          <a:lstStyle/>
          <a:p>
            <a:pPr algn="l"/>
            <a:br>
              <a:rPr lang="en-US" sz="1600" b="0" i="0" dirty="0">
                <a:solidFill>
                  <a:srgbClr val="DCD7E5">
                    <a:alpha val="78000"/>
                  </a:srgbClr>
                </a:solidFill>
                <a:effectLst/>
                <a:latin typeface="Heebo" pitchFamily="2" charset="-79"/>
                <a:cs typeface="Heebo" pitchFamily="2" charset="-79"/>
              </a:rPr>
            </a:br>
            <a:r>
              <a:rPr lang="en-US" sz="1600" b="0" i="0" dirty="0">
                <a:solidFill>
                  <a:srgbClr val="DCD7E5">
                    <a:alpha val="78000"/>
                  </a:srgbClr>
                </a:solidFill>
                <a:effectLst/>
                <a:latin typeface="Heebo" pitchFamily="2" charset="-79"/>
                <a:cs typeface="Heebo" pitchFamily="2" charset="-79"/>
              </a:rPr>
              <a:t>Initialize the stateNext variable to 0, marking the transition to the state where the next instruction will be fetched, completing the current instruction execution cycle. Set RAMWr to 0, indicating that no memory write operation will occur in this state. Clear the Memory Address Register (MAR) to 0, as it is not needed beyond this state.</a:t>
            </a:r>
          </a:p>
          <a:p>
            <a:pPr algn="l"/>
            <a:r>
              <a:rPr lang="en-US" sz="1600" b="0" i="0" dirty="0">
                <a:solidFill>
                  <a:srgbClr val="DCD7E5">
                    <a:alpha val="78000"/>
                  </a:srgbClr>
                </a:solidFill>
                <a:effectLst/>
                <a:latin typeface="Heebo" pitchFamily="2" charset="-79"/>
                <a:cs typeface="Heebo" pitchFamily="2" charset="-79"/>
              </a:rPr>
              <a:t>Conditional operations based on the value of the top 4 bits (IR[9:6]) of the instruction are as follows:</a:t>
            </a:r>
            <a:endParaRPr lang="tr-TR" sz="1600" b="0" i="0" dirty="0">
              <a:solidFill>
                <a:srgbClr val="DCD7E5">
                  <a:alpha val="78000"/>
                </a:srgbClr>
              </a:solidFill>
              <a:effectLst/>
              <a:latin typeface="Heebo" pitchFamily="2" charset="-79"/>
              <a:cs typeface="Heebo" pitchFamily="2" charset="-79"/>
            </a:endParaRPr>
          </a:p>
          <a:p>
            <a:pPr algn="l"/>
            <a:endParaRPr lang="tr-TR" sz="1600" dirty="0">
              <a:solidFill>
                <a:srgbClr val="DCD7E5">
                  <a:alpha val="78000"/>
                </a:srgbClr>
              </a:solidFill>
              <a:latin typeface="Heebo" pitchFamily="2" charset="-79"/>
              <a:cs typeface="Heebo" pitchFamily="2" charset="-79"/>
            </a:endParaRPr>
          </a:p>
          <a:p>
            <a:pPr algn="l"/>
            <a:endParaRPr lang="en-US" sz="1600" b="0" i="0" dirty="0">
              <a:solidFill>
                <a:srgbClr val="DCD7E5">
                  <a:alpha val="78000"/>
                </a:srgbClr>
              </a:solidFill>
              <a:effectLst/>
              <a:latin typeface="Heebo" pitchFamily="2" charset="-79"/>
              <a:cs typeface="Heebo" pitchFamily="2" charset="-79"/>
            </a:endParaRPr>
          </a:p>
          <a:p>
            <a:pPr algn="l"/>
            <a:r>
              <a:rPr lang="en-US" sz="1600" b="0" i="0" dirty="0">
                <a:solidFill>
                  <a:srgbClr val="DCD7E5">
                    <a:alpha val="78000"/>
                  </a:srgbClr>
                </a:solidFill>
                <a:effectLst/>
                <a:latin typeface="Heebo" pitchFamily="2" charset="-79"/>
                <a:cs typeface="Heebo" pitchFamily="2" charset="-79"/>
              </a:rPr>
              <a:t>a. If IR[9:6] is 0, assign the content of the Memory Data Register Output (</a:t>
            </a:r>
            <a:r>
              <a:rPr lang="en-US" sz="1600" b="0" i="0" dirty="0" err="1">
                <a:solidFill>
                  <a:srgbClr val="DCD7E5">
                    <a:alpha val="78000"/>
                  </a:srgbClr>
                </a:solidFill>
                <a:effectLst/>
                <a:latin typeface="Heebo" pitchFamily="2" charset="-79"/>
                <a:cs typeface="Heebo" pitchFamily="2" charset="-79"/>
              </a:rPr>
              <a:t>MDROut</a:t>
            </a:r>
            <a:r>
              <a:rPr lang="en-US" sz="1600" b="0" i="0" dirty="0">
                <a:solidFill>
                  <a:srgbClr val="DCD7E5">
                    <a:alpha val="78000"/>
                  </a:srgbClr>
                </a:solidFill>
                <a:effectLst/>
                <a:latin typeface="Heebo" pitchFamily="2" charset="-79"/>
                <a:cs typeface="Heebo" pitchFamily="2" charset="-79"/>
              </a:rPr>
              <a:t>) to the Accumulator (ACC), typically representing a load operation.</a:t>
            </a:r>
          </a:p>
          <a:p>
            <a:pPr algn="l"/>
            <a:r>
              <a:rPr lang="en-US" sz="1600" b="0" i="0" dirty="0">
                <a:solidFill>
                  <a:srgbClr val="DCD7E5">
                    <a:alpha val="78000"/>
                  </a:srgbClr>
                </a:solidFill>
                <a:effectLst/>
                <a:latin typeface="Heebo" pitchFamily="2" charset="-79"/>
                <a:cs typeface="Heebo" pitchFamily="2" charset="-79"/>
              </a:rPr>
              <a:t>b. If IR[9:6] is 1, update the Memory Address Register (MAR) with the lower 6 bits of the instruction, set RAMWr to 1, indicating a memory write operation, and write the content of the Accumulator (ACC) to the memory address specified by MAR, typically representing a store operation.</a:t>
            </a:r>
          </a:p>
          <a:p>
            <a:pPr algn="l"/>
            <a:r>
              <a:rPr lang="en-US" sz="1600" b="0" i="0" dirty="0">
                <a:solidFill>
                  <a:srgbClr val="DCD7E5">
                    <a:alpha val="78000"/>
                  </a:srgbClr>
                </a:solidFill>
                <a:effectLst/>
                <a:latin typeface="Heebo" pitchFamily="2" charset="-79"/>
                <a:cs typeface="Heebo" pitchFamily="2" charset="-79"/>
              </a:rPr>
              <a:t>c. If IR[9:6] is 2, update the Accumulator by adding the current value to the content of MDROut, typically representing an addition operation.</a:t>
            </a:r>
          </a:p>
          <a:p>
            <a:pPr algn="l"/>
            <a:r>
              <a:rPr lang="en-US" sz="1600" b="0" i="0" dirty="0">
                <a:solidFill>
                  <a:srgbClr val="DCD7E5">
                    <a:alpha val="78000"/>
                  </a:srgbClr>
                </a:solidFill>
                <a:effectLst/>
                <a:latin typeface="Heebo" pitchFamily="2" charset="-79"/>
                <a:cs typeface="Heebo" pitchFamily="2" charset="-79"/>
              </a:rPr>
              <a:t>d. If IR[9:6] is 3, update the Accumulator by subtracting the content of MDROut from its current value, typically representing a subtraction operation.</a:t>
            </a:r>
          </a:p>
          <a:p>
            <a:pPr algn="l"/>
            <a:r>
              <a:rPr lang="en-US" sz="1600" b="0" i="0" dirty="0">
                <a:solidFill>
                  <a:srgbClr val="DCD7E5">
                    <a:alpha val="78000"/>
                  </a:srgbClr>
                </a:solidFill>
                <a:effectLst/>
                <a:latin typeface="Heebo" pitchFamily="2" charset="-79"/>
                <a:cs typeface="Heebo" pitchFamily="2" charset="-79"/>
              </a:rPr>
              <a:t>e. If IR[9:6] is 4, update the Accumulator by multiplying its current value with the content of MDROut, typically representing a multiplication operation.</a:t>
            </a:r>
          </a:p>
          <a:p>
            <a:pPr algn="l"/>
            <a:r>
              <a:rPr lang="en-US" sz="1600" b="0" i="0" dirty="0">
                <a:solidFill>
                  <a:srgbClr val="DCD7E5">
                    <a:alpha val="78000"/>
                  </a:srgbClr>
                </a:solidFill>
                <a:effectLst/>
                <a:latin typeface="Heebo" pitchFamily="2" charset="-79"/>
                <a:cs typeface="Heebo" pitchFamily="2" charset="-79"/>
              </a:rPr>
              <a:t>f. If IR[9:6] is 5, update the Accumulator by dividing its current value by the content of MDROut, typically representing a division operation. These operations collectively execute arithmetic and data transfer instructions in the processor, with the specific operation determined by the top 4 bits of the instruction.</a:t>
            </a:r>
          </a:p>
        </p:txBody>
      </p:sp>
      <p:sp>
        <p:nvSpPr>
          <p:cNvPr id="12" name="Shape 8"/>
          <p:cNvSpPr/>
          <p:nvPr/>
        </p:nvSpPr>
        <p:spPr>
          <a:xfrm>
            <a:off x="1366551" y="3968507"/>
            <a:ext cx="777597" cy="45719"/>
          </a:xfrm>
          <a:prstGeom prst="roundRect">
            <a:avLst>
              <a:gd name="adj" fmla="val 225151"/>
            </a:avLst>
          </a:prstGeom>
          <a:solidFill>
            <a:srgbClr val="481782"/>
          </a:solidFill>
          <a:ln/>
        </p:spPr>
        <p:txBody>
          <a:bodyPr/>
          <a:lstStyle/>
          <a:p>
            <a:endParaRPr lang="tr-TR" dirty="0"/>
          </a:p>
        </p:txBody>
      </p:sp>
      <p:sp>
        <p:nvSpPr>
          <p:cNvPr id="13" name="Shape 9"/>
          <p:cNvSpPr/>
          <p:nvPr/>
        </p:nvSpPr>
        <p:spPr>
          <a:xfrm>
            <a:off x="916424" y="3762946"/>
            <a:ext cx="499943" cy="499943"/>
          </a:xfrm>
          <a:prstGeom prst="roundRect">
            <a:avLst>
              <a:gd name="adj" fmla="val 20000"/>
            </a:avLst>
          </a:prstGeom>
          <a:solidFill>
            <a:srgbClr val="3C136D"/>
          </a:solidFill>
          <a:ln w="13811">
            <a:solidFill>
              <a:srgbClr val="481782"/>
            </a:solidFill>
            <a:prstDash val="solid"/>
          </a:ln>
        </p:spPr>
        <p:txBody>
          <a:bodyPr/>
          <a:lstStyle/>
          <a:p>
            <a:endParaRPr lang="tr-TR" dirty="0"/>
          </a:p>
        </p:txBody>
      </p:sp>
      <p:sp>
        <p:nvSpPr>
          <p:cNvPr id="14" name="Text 10"/>
          <p:cNvSpPr/>
          <p:nvPr/>
        </p:nvSpPr>
        <p:spPr>
          <a:xfrm>
            <a:off x="1102354" y="3760267"/>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pic>
        <p:nvPicPr>
          <p:cNvPr id="17" name="İçerik Yer Tutucusu 10" descr="metin, yazı tipi, ekran görüntüsü, sayı, numara içeren bir resim&#10;&#10;Açıklama otomatik olarak oluşturuldu">
            <a:extLst>
              <a:ext uri="{FF2B5EF4-FFF2-40B4-BE49-F238E27FC236}">
                <a16:creationId xmlns:a16="http://schemas.microsoft.com/office/drawing/2014/main" id="{D4795048-B9CC-28B8-6F36-DFC8BFC8CE87}"/>
              </a:ext>
            </a:extLst>
          </p:cNvPr>
          <p:cNvPicPr>
            <a:picLocks noGrp="1" noChangeAspect="1"/>
          </p:cNvPicPr>
          <p:nvPr/>
        </p:nvPicPr>
        <p:blipFill>
          <a:blip r:embed="rId4"/>
          <a:stretch>
            <a:fillRect/>
          </a:stretch>
        </p:blipFill>
        <p:spPr>
          <a:xfrm>
            <a:off x="11358966" y="1778805"/>
            <a:ext cx="2932451" cy="4646439"/>
          </a:xfrm>
          <a:prstGeom prst="roundRect">
            <a:avLst>
              <a:gd name="adj" fmla="val 369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sp>
        <p:nvSpPr>
          <p:cNvPr id="5" name="Text 1"/>
          <p:cNvSpPr/>
          <p:nvPr/>
        </p:nvSpPr>
        <p:spPr>
          <a:xfrm>
            <a:off x="6652855" y="2203132"/>
            <a:ext cx="5173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Processor State - 4</a:t>
            </a:r>
            <a:endParaRPr lang="en-US" sz="4374" dirty="0"/>
          </a:p>
        </p:txBody>
      </p:sp>
      <p:sp>
        <p:nvSpPr>
          <p:cNvPr id="6" name="Text 2"/>
          <p:cNvSpPr/>
          <p:nvPr/>
        </p:nvSpPr>
        <p:spPr>
          <a:xfrm>
            <a:off x="6652855" y="3516611"/>
            <a:ext cx="7144345" cy="710803"/>
          </a:xfrm>
          <a:prstGeom prst="rect">
            <a:avLst/>
          </a:prstGeom>
          <a:noFill/>
          <a:ln/>
        </p:spPr>
        <p:txBody>
          <a:bodyPr wrap="square" rtlCol="0" anchor="t"/>
          <a:lstStyle/>
          <a:p>
            <a:pPr algn="just"/>
            <a:r>
              <a:rPr lang="tr-TR" sz="1800" dirty="0">
                <a:solidFill>
                  <a:srgbClr val="DCD7E5">
                    <a:alpha val="78000"/>
                  </a:srgbClr>
                </a:solidFill>
                <a:latin typeface="Bahnschrift" panose="020B0502040204020203" pitchFamily="34" charset="0"/>
                <a:cs typeface="Heebo" pitchFamily="2" charset="-79"/>
              </a:rPr>
              <a:t>In case 4 nothing is checked, nothing is done it just spins on.</a:t>
            </a:r>
          </a:p>
        </p:txBody>
      </p:sp>
      <p:sp>
        <p:nvSpPr>
          <p:cNvPr id="7" name="Shape 3"/>
          <p:cNvSpPr/>
          <p:nvPr/>
        </p:nvSpPr>
        <p:spPr>
          <a:xfrm>
            <a:off x="6318290" y="2353056"/>
            <a:ext cx="45719" cy="2880813"/>
          </a:xfrm>
          <a:prstGeom prst="rect">
            <a:avLst/>
          </a:prstGeom>
          <a:solidFill>
            <a:srgbClr val="581CA0"/>
          </a:solidFill>
          <a:ln/>
        </p:spPr>
        <p:txBody>
          <a:bodyPr/>
          <a:lstStyle/>
          <a:p>
            <a:endParaRPr lang="tr-TR" dirty="0"/>
          </a:p>
        </p:txBody>
      </p:sp>
      <p:pic>
        <p:nvPicPr>
          <p:cNvPr id="4" name="Image 1" descr="preencoded.png">
            <a:extLst>
              <a:ext uri="{FF2B5EF4-FFF2-40B4-BE49-F238E27FC236}">
                <a16:creationId xmlns:a16="http://schemas.microsoft.com/office/drawing/2014/main" id="{FF09A257-371A-2895-9112-027583941C11}"/>
              </a:ext>
            </a:extLst>
          </p:cNvPr>
          <p:cNvPicPr>
            <a:picLocks noChangeAspect="1"/>
          </p:cNvPicPr>
          <p:nvPr/>
        </p:nvPicPr>
        <p:blipFill>
          <a:blip r:embed="rId4"/>
          <a:stretch>
            <a:fillRect/>
          </a:stretch>
        </p:blipFill>
        <p:spPr>
          <a:xfrm>
            <a:off x="45719" y="0"/>
            <a:ext cx="3529257" cy="8229600"/>
          </a:xfrm>
          <a:prstGeom prst="rect">
            <a:avLst/>
          </a:prstGeom>
        </p:spPr>
      </p:pic>
      <p:pic>
        <p:nvPicPr>
          <p:cNvPr id="8" name="İçerik Yer Tutucusu 8" descr="metin, yazı tipi, ekran görüntüsü, beyaz içeren bir resim&#10;&#10;Açıklama otomatik olarak oluşturuldu">
            <a:extLst>
              <a:ext uri="{FF2B5EF4-FFF2-40B4-BE49-F238E27FC236}">
                <a16:creationId xmlns:a16="http://schemas.microsoft.com/office/drawing/2014/main" id="{C6A45604-B85C-3FCF-F85F-6543D5FF06F9}"/>
              </a:ext>
            </a:extLst>
          </p:cNvPr>
          <p:cNvPicPr>
            <a:picLocks noGrp="1" noChangeAspect="1"/>
          </p:cNvPicPr>
          <p:nvPr/>
        </p:nvPicPr>
        <p:blipFill>
          <a:blip r:embed="rId5"/>
          <a:stretch>
            <a:fillRect/>
          </a:stretch>
        </p:blipFill>
        <p:spPr>
          <a:xfrm>
            <a:off x="919023" y="2910641"/>
            <a:ext cx="4740551" cy="1922741"/>
          </a:xfrm>
          <a:prstGeom prst="roundRect">
            <a:avLst>
              <a:gd name="adj" fmla="val 865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69105"/>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Test Software - 1</a:t>
            </a:r>
            <a:endParaRPr lang="en-US" sz="4374" dirty="0"/>
          </a:p>
        </p:txBody>
      </p:sp>
      <p:sp>
        <p:nvSpPr>
          <p:cNvPr id="6" name="Shape 2"/>
          <p:cNvSpPr/>
          <p:nvPr/>
        </p:nvSpPr>
        <p:spPr>
          <a:xfrm>
            <a:off x="2037993" y="5470327"/>
            <a:ext cx="499943" cy="499943"/>
          </a:xfrm>
          <a:prstGeom prst="roundRect">
            <a:avLst>
              <a:gd name="adj" fmla="val 20000"/>
            </a:avLst>
          </a:prstGeom>
          <a:solidFill>
            <a:srgbClr val="3C136D"/>
          </a:solidFill>
          <a:ln w="13811">
            <a:solidFill>
              <a:srgbClr val="481782"/>
            </a:solidFill>
            <a:prstDash val="solid"/>
          </a:ln>
        </p:spPr>
        <p:txBody>
          <a:bodyPr/>
          <a:lstStyle/>
          <a:p>
            <a:endParaRPr lang="tr-TR" dirty="0"/>
          </a:p>
        </p:txBody>
      </p:sp>
      <p:sp>
        <p:nvSpPr>
          <p:cNvPr id="7" name="Text 3"/>
          <p:cNvSpPr/>
          <p:nvPr/>
        </p:nvSpPr>
        <p:spPr>
          <a:xfrm>
            <a:off x="2226945" y="5511998"/>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2760107" y="5546646"/>
            <a:ext cx="24155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Initial Operations</a:t>
            </a:r>
            <a:endParaRPr lang="en-US" sz="2187" dirty="0"/>
          </a:p>
        </p:txBody>
      </p:sp>
      <p:sp>
        <p:nvSpPr>
          <p:cNvPr id="9" name="Text 5"/>
          <p:cNvSpPr/>
          <p:nvPr/>
        </p:nvSpPr>
        <p:spPr>
          <a:xfrm>
            <a:off x="2760107" y="6027063"/>
            <a:ext cx="9832300"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software </a:t>
            </a:r>
            <a:r>
              <a:rPr lang="en-US" sz="1750" dirty="0">
                <a:solidFill>
                  <a:srgbClr val="DCD7E5"/>
                </a:solidFill>
                <a:latin typeface="Heebo" pitchFamily="34" charset="0"/>
                <a:cs typeface="Heebo" pitchFamily="34" charset="-120"/>
              </a:rPr>
              <a:t>conducts</a:t>
            </a:r>
            <a:r>
              <a:rPr lang="en-US" sz="1750" dirty="0">
                <a:solidFill>
                  <a:srgbClr val="DCD7E5"/>
                </a:solidFill>
                <a:latin typeface="Heebo" pitchFamily="34" charset="0"/>
                <a:ea typeface="Heebo" pitchFamily="34" charset="-122"/>
                <a:cs typeface="Heebo" pitchFamily="34" charset="-120"/>
              </a:rPr>
              <a:t> testing with a series of initial operations, accompanied by specific command sequences.</a:t>
            </a:r>
            <a:endParaRPr lang="en-US" sz="1750" dirty="0">
              <a:solidFill>
                <a:srgbClr val="DCD7E5"/>
              </a:solidFill>
            </a:endParaRPr>
          </a:p>
        </p:txBody>
      </p:sp>
      <p:pic>
        <p:nvPicPr>
          <p:cNvPr id="13" name="İçerik Yer Tutucusu 8">
            <a:extLst>
              <a:ext uri="{FF2B5EF4-FFF2-40B4-BE49-F238E27FC236}">
                <a16:creationId xmlns:a16="http://schemas.microsoft.com/office/drawing/2014/main" id="{B90586E2-29D2-DD15-D471-63EA41A1441B}"/>
              </a:ext>
            </a:extLst>
          </p:cNvPr>
          <p:cNvPicPr>
            <a:picLocks noGrp="1" noChangeAspect="1"/>
          </p:cNvPicPr>
          <p:nvPr/>
        </p:nvPicPr>
        <p:blipFill>
          <a:blip r:embed="rId5"/>
          <a:stretch>
            <a:fillRect/>
          </a:stretch>
        </p:blipFill>
        <p:spPr>
          <a:xfrm>
            <a:off x="7705344" y="3474244"/>
            <a:ext cx="6155379" cy="2284093"/>
          </a:xfrm>
          <a:prstGeom prst="roundRect">
            <a:avLst>
              <a:gd name="adj" fmla="val 600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pic>
        <p:nvPicPr>
          <p:cNvPr id="8" name="Image 1" descr="preencoded.png">
            <a:extLst>
              <a:ext uri="{FF2B5EF4-FFF2-40B4-BE49-F238E27FC236}">
                <a16:creationId xmlns:a16="http://schemas.microsoft.com/office/drawing/2014/main" id="{103493A4-FD79-7ECB-842A-4F107C274E44}"/>
              </a:ext>
            </a:extLst>
          </p:cNvPr>
          <p:cNvPicPr>
            <a:picLocks noChangeAspect="1"/>
          </p:cNvPicPr>
          <p:nvPr/>
        </p:nvPicPr>
        <p:blipFill>
          <a:blip r:embed="rId4"/>
          <a:stretch>
            <a:fillRect/>
          </a:stretch>
        </p:blipFill>
        <p:spPr>
          <a:xfrm>
            <a:off x="61353" y="-8215"/>
            <a:ext cx="3681026" cy="8229600"/>
          </a:xfrm>
          <a:prstGeom prst="rect">
            <a:avLst/>
          </a:prstGeom>
        </p:spPr>
      </p:pic>
      <p:sp>
        <p:nvSpPr>
          <p:cNvPr id="4" name="Text 1"/>
          <p:cNvSpPr/>
          <p:nvPr/>
        </p:nvSpPr>
        <p:spPr>
          <a:xfrm>
            <a:off x="3803731" y="924335"/>
            <a:ext cx="45491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Test Software - 2</a:t>
            </a:r>
            <a:endParaRPr lang="en-US" sz="4374" dirty="0"/>
          </a:p>
        </p:txBody>
      </p:sp>
      <p:sp>
        <p:nvSpPr>
          <p:cNvPr id="5" name="Text 2"/>
          <p:cNvSpPr/>
          <p:nvPr/>
        </p:nvSpPr>
        <p:spPr>
          <a:xfrm>
            <a:off x="3878506" y="2070062"/>
            <a:ext cx="233934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Arithmetic Tasks</a:t>
            </a:r>
            <a:endParaRPr lang="en-US" sz="2187" dirty="0"/>
          </a:p>
        </p:txBody>
      </p:sp>
      <p:sp>
        <p:nvSpPr>
          <p:cNvPr id="6" name="Text 3"/>
          <p:cNvSpPr/>
          <p:nvPr/>
        </p:nvSpPr>
        <p:spPr>
          <a:xfrm>
            <a:off x="3878506" y="4568752"/>
            <a:ext cx="10554414" cy="710803"/>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ea typeface="Heebo" pitchFamily="34" charset="-122"/>
                <a:cs typeface="Heebo" pitchFamily="34" charset="-120"/>
              </a:rPr>
              <a:t>Testing software geared towards evaluating arithmetic operations, using the multiplication command in the software environment.</a:t>
            </a:r>
            <a:endParaRPr lang="en-US" sz="2000" dirty="0"/>
          </a:p>
        </p:txBody>
      </p:sp>
      <p:pic>
        <p:nvPicPr>
          <p:cNvPr id="7" name="Resim 6">
            <a:extLst>
              <a:ext uri="{FF2B5EF4-FFF2-40B4-BE49-F238E27FC236}">
                <a16:creationId xmlns:a16="http://schemas.microsoft.com/office/drawing/2014/main" id="{D3C5D578-F555-C720-23F0-766EB37CE75A}"/>
              </a:ext>
            </a:extLst>
          </p:cNvPr>
          <p:cNvPicPr>
            <a:picLocks noChangeAspect="1"/>
          </p:cNvPicPr>
          <p:nvPr/>
        </p:nvPicPr>
        <p:blipFill>
          <a:blip r:embed="rId5"/>
          <a:stretch>
            <a:fillRect/>
          </a:stretch>
        </p:blipFill>
        <p:spPr>
          <a:xfrm>
            <a:off x="7738188" y="1897921"/>
            <a:ext cx="6422376" cy="2310176"/>
          </a:xfrm>
          <a:prstGeom prst="roundRect">
            <a:avLst>
              <a:gd name="adj" fmla="val 554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Shape 3">
            <a:extLst>
              <a:ext uri="{FF2B5EF4-FFF2-40B4-BE49-F238E27FC236}">
                <a16:creationId xmlns:a16="http://schemas.microsoft.com/office/drawing/2014/main" id="{68577B11-2287-8DCE-44C3-A013AC08C3DF}"/>
              </a:ext>
            </a:extLst>
          </p:cNvPr>
          <p:cNvSpPr/>
          <p:nvPr/>
        </p:nvSpPr>
        <p:spPr>
          <a:xfrm>
            <a:off x="7299671" y="1897921"/>
            <a:ext cx="45719" cy="2498690"/>
          </a:xfrm>
          <a:prstGeom prst="rect">
            <a:avLst/>
          </a:prstGeom>
          <a:solidFill>
            <a:srgbClr val="581CA0"/>
          </a:solidFill>
          <a:ln/>
        </p:spPr>
        <p:txBody>
          <a:bodyPr/>
          <a:lstStyle/>
          <a:p>
            <a:endParaRPr lang="tr-TR"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a:effectLst>
            <a:softEdge rad="0"/>
          </a:effectLst>
        </p:spPr>
        <p:txBody>
          <a:bodyPr/>
          <a:lstStyle/>
          <a:p>
            <a:endParaRPr lang="tr-TR" dirty="0"/>
          </a:p>
        </p:txBody>
      </p:sp>
      <p:sp>
        <p:nvSpPr>
          <p:cNvPr id="4" name="Text 1"/>
          <p:cNvSpPr/>
          <p:nvPr/>
        </p:nvSpPr>
        <p:spPr>
          <a:xfrm>
            <a:off x="1113319" y="511485"/>
            <a:ext cx="3797728" cy="694373"/>
          </a:xfrm>
          <a:prstGeom prst="rect">
            <a:avLst/>
          </a:prstGeom>
          <a:noFill/>
          <a:ln/>
        </p:spPr>
        <p:txBody>
          <a:bodyPr wrap="none" rtlCol="0" anchor="t"/>
          <a:lstStyle/>
          <a:p>
            <a:pPr marL="0" indent="0">
              <a:lnSpc>
                <a:spcPts val="5468"/>
              </a:lnSpc>
              <a:buNone/>
            </a:pPr>
            <a:r>
              <a:rPr lang="en-US" sz="3000" dirty="0">
                <a:solidFill>
                  <a:srgbClr val="F2F0F4"/>
                </a:solidFill>
                <a:latin typeface="Montserrat" pitchFamily="34" charset="0"/>
                <a:ea typeface="Montserrat" pitchFamily="34" charset="-122"/>
                <a:cs typeface="Montserrat" pitchFamily="34" charset="-120"/>
              </a:rPr>
              <a:t>Test Software - </a:t>
            </a:r>
            <a:r>
              <a:rPr lang="tr-TR" sz="3000" dirty="0">
                <a:solidFill>
                  <a:srgbClr val="F2F0F4"/>
                </a:solidFill>
                <a:latin typeface="Montserrat" pitchFamily="34" charset="0"/>
                <a:ea typeface="Montserrat" pitchFamily="34" charset="-122"/>
                <a:cs typeface="Montserrat" pitchFamily="34" charset="-120"/>
              </a:rPr>
              <a:t>3</a:t>
            </a:r>
            <a:endParaRPr lang="en-US" sz="3000" dirty="0"/>
          </a:p>
        </p:txBody>
      </p:sp>
      <p:sp>
        <p:nvSpPr>
          <p:cNvPr id="8" name="Metin kutusu 7">
            <a:extLst>
              <a:ext uri="{FF2B5EF4-FFF2-40B4-BE49-F238E27FC236}">
                <a16:creationId xmlns:a16="http://schemas.microsoft.com/office/drawing/2014/main" id="{7250BBFF-92B7-48E3-46AA-8F10E4CA1283}"/>
              </a:ext>
            </a:extLst>
          </p:cNvPr>
          <p:cNvSpPr txBox="1"/>
          <p:nvPr/>
        </p:nvSpPr>
        <p:spPr>
          <a:xfrm>
            <a:off x="7972747" y="1205858"/>
            <a:ext cx="6196174" cy="5632311"/>
          </a:xfrm>
          <a:prstGeom prst="rect">
            <a:avLst/>
          </a:prstGeom>
          <a:solidFill>
            <a:schemeClr val="bg1">
              <a:lumMod val="95000"/>
            </a:schemeClr>
          </a:solidFill>
          <a:effectLst>
            <a:softEdge rad="25400"/>
          </a:effectLst>
        </p:spPr>
        <p:txBody>
          <a:bodyPr wrap="square" rtlCol="0">
            <a:spAutoFit/>
          </a:bodyPr>
          <a:lstStyle/>
          <a:p>
            <a:r>
              <a:rPr lang="tr-TR" dirty="0">
                <a:solidFill>
                  <a:schemeClr val="tx1">
                    <a:lumMod val="75000"/>
                    <a:lumOff val="25000"/>
                  </a:schemeClr>
                </a:solidFill>
              </a:rPr>
              <a:t>memory[0]= 10'b0000_110011; // LOD 51, ACC = *51, Hex = 33</a:t>
            </a:r>
          </a:p>
          <a:p>
            <a:r>
              <a:rPr lang="tr-TR" dirty="0">
                <a:solidFill>
                  <a:schemeClr val="tx1">
                    <a:lumMod val="75000"/>
                    <a:lumOff val="25000"/>
                  </a:schemeClr>
                </a:solidFill>
              </a:rPr>
              <a:t>memory[1]= 10'b0011_110001; // SUB 49, ACC = ACC - *49, Hex = F1</a:t>
            </a:r>
          </a:p>
          <a:p>
            <a:r>
              <a:rPr lang="tr-TR" dirty="0">
                <a:solidFill>
                  <a:schemeClr val="tx1">
                    <a:lumMod val="75000"/>
                    <a:lumOff val="25000"/>
                  </a:schemeClr>
                </a:solidFill>
              </a:rPr>
              <a:t>memory[2]= 10'b0111_001010; // JMZ 10</a:t>
            </a:r>
          </a:p>
          <a:p>
            <a:r>
              <a:rPr lang="tr-TR" dirty="0">
                <a:solidFill>
                  <a:schemeClr val="tx1">
                    <a:lumMod val="75000"/>
                    <a:lumOff val="25000"/>
                  </a:schemeClr>
                </a:solidFill>
              </a:rPr>
              <a:t>memory[3]= 10'b0000_110000; // LOD 48</a:t>
            </a:r>
          </a:p>
          <a:p>
            <a:r>
              <a:rPr lang="tr-TR" dirty="0">
                <a:solidFill>
                  <a:schemeClr val="tx1">
                    <a:lumMod val="75000"/>
                    <a:lumOff val="25000"/>
                  </a:schemeClr>
                </a:solidFill>
              </a:rPr>
              <a:t>memory[4]= 10'b0010_110010; // ADD 50</a:t>
            </a:r>
          </a:p>
          <a:p>
            <a:r>
              <a:rPr lang="tr-TR" dirty="0">
                <a:solidFill>
                  <a:schemeClr val="tx1">
                    <a:lumMod val="75000"/>
                    <a:lumOff val="25000"/>
                  </a:schemeClr>
                </a:solidFill>
              </a:rPr>
              <a:t>memory[5]= 10'b0001_110000; // STO 48</a:t>
            </a:r>
          </a:p>
          <a:p>
            <a:r>
              <a:rPr lang="tr-TR" dirty="0">
                <a:solidFill>
                  <a:schemeClr val="tx1">
                    <a:lumMod val="75000"/>
                    <a:lumOff val="25000"/>
                  </a:schemeClr>
                </a:solidFill>
              </a:rPr>
              <a:t>memory[6]= 10'b0000_110001; // LOD 49</a:t>
            </a:r>
          </a:p>
          <a:p>
            <a:r>
              <a:rPr lang="tr-TR" dirty="0">
                <a:solidFill>
                  <a:schemeClr val="tx1">
                    <a:lumMod val="75000"/>
                    <a:lumOff val="25000"/>
                  </a:schemeClr>
                </a:solidFill>
              </a:rPr>
              <a:t>memory[7]= 10'b0010_101110; // ADD 46</a:t>
            </a:r>
          </a:p>
          <a:p>
            <a:r>
              <a:rPr lang="tr-TR" dirty="0">
                <a:solidFill>
                  <a:schemeClr val="tx1">
                    <a:lumMod val="75000"/>
                    <a:lumOff val="25000"/>
                  </a:schemeClr>
                </a:solidFill>
              </a:rPr>
              <a:t>memory[8]= 10'b0001_110001; // STO 49</a:t>
            </a:r>
          </a:p>
          <a:p>
            <a:r>
              <a:rPr lang="tr-TR" dirty="0">
                <a:solidFill>
                  <a:schemeClr val="tx1">
                    <a:lumMod val="75000"/>
                    <a:lumOff val="25000"/>
                  </a:schemeClr>
                </a:solidFill>
              </a:rPr>
              <a:t>memory[9]= 10'b0110_000000; // JMP 0</a:t>
            </a:r>
          </a:p>
          <a:p>
            <a:r>
              <a:rPr lang="tr-TR" dirty="0">
                <a:solidFill>
                  <a:schemeClr val="tx1">
                    <a:lumMod val="75000"/>
                    <a:lumOff val="25000"/>
                  </a:schemeClr>
                </a:solidFill>
              </a:rPr>
              <a:t>memory[10]= 10'b0000_110000; // LOD 48, </a:t>
            </a:r>
            <a:r>
              <a:rPr lang="tr-TR" sz="1700" dirty="0">
                <a:solidFill>
                  <a:schemeClr val="tx1">
                    <a:lumMod val="75000"/>
                    <a:lumOff val="25000"/>
                  </a:schemeClr>
                </a:solidFill>
              </a:rPr>
              <a:t>ACC = temp, Hex = 30</a:t>
            </a:r>
          </a:p>
          <a:p>
            <a:r>
              <a:rPr lang="tr-TR" dirty="0">
                <a:solidFill>
                  <a:schemeClr val="tx1">
                    <a:lumMod val="75000"/>
                    <a:lumOff val="25000"/>
                  </a:schemeClr>
                </a:solidFill>
              </a:rPr>
              <a:t>memory[11]= 10'b0001_110100; // STO 52, *52 = ACC, Hex = 74</a:t>
            </a:r>
          </a:p>
          <a:p>
            <a:r>
              <a:rPr lang="tr-TR" dirty="0">
                <a:solidFill>
                  <a:schemeClr val="tx1">
                    <a:lumMod val="75000"/>
                    <a:lumOff val="25000"/>
                  </a:schemeClr>
                </a:solidFill>
              </a:rPr>
              <a:t>memory[12]= 10'b1001_000000;// HLT</a:t>
            </a:r>
          </a:p>
          <a:p>
            <a:endParaRPr lang="tr-TR" dirty="0">
              <a:solidFill>
                <a:schemeClr val="tx1">
                  <a:lumMod val="75000"/>
                  <a:lumOff val="25000"/>
                </a:schemeClr>
              </a:solidFill>
            </a:endParaRPr>
          </a:p>
          <a:p>
            <a:r>
              <a:rPr lang="tr-TR" dirty="0">
                <a:solidFill>
                  <a:schemeClr val="tx1">
                    <a:lumMod val="75000"/>
                    <a:lumOff val="25000"/>
                  </a:schemeClr>
                </a:solidFill>
              </a:rPr>
              <a:t>memory[46]= 10'b1; // 1 sayısı</a:t>
            </a:r>
          </a:p>
          <a:p>
            <a:r>
              <a:rPr lang="tr-TR" dirty="0">
                <a:solidFill>
                  <a:schemeClr val="tx1">
                    <a:lumMod val="75000"/>
                    <a:lumOff val="25000"/>
                  </a:schemeClr>
                </a:solidFill>
              </a:rPr>
              <a:t>memory[48]= 10'b0; // Hex = 0, temp</a:t>
            </a:r>
          </a:p>
          <a:p>
            <a:r>
              <a:rPr lang="tr-TR" dirty="0">
                <a:solidFill>
                  <a:schemeClr val="tx1">
                    <a:lumMod val="75000"/>
                    <a:lumOff val="25000"/>
                  </a:schemeClr>
                </a:solidFill>
              </a:rPr>
              <a:t>memory[49]= 10'b0; // Hex = 0</a:t>
            </a:r>
          </a:p>
          <a:p>
            <a:r>
              <a:rPr lang="tr-TR" dirty="0">
                <a:solidFill>
                  <a:schemeClr val="tx1">
                    <a:lumMod val="75000"/>
                    <a:lumOff val="25000"/>
                  </a:schemeClr>
                </a:solidFill>
              </a:rPr>
              <a:t>memory[50]= 10'b0000000101; // Hex = 5</a:t>
            </a:r>
          </a:p>
          <a:p>
            <a:r>
              <a:rPr lang="tr-TR" dirty="0">
                <a:solidFill>
                  <a:schemeClr val="tx1">
                    <a:lumMod val="75000"/>
                    <a:lumOff val="25000"/>
                  </a:schemeClr>
                </a:solidFill>
              </a:rPr>
              <a:t>memory[51]= 10'b0000001010; // Hex = A</a:t>
            </a:r>
          </a:p>
        </p:txBody>
      </p:sp>
      <p:sp>
        <p:nvSpPr>
          <p:cNvPr id="9" name="Metin kutusu 8">
            <a:extLst>
              <a:ext uri="{FF2B5EF4-FFF2-40B4-BE49-F238E27FC236}">
                <a16:creationId xmlns:a16="http://schemas.microsoft.com/office/drawing/2014/main" id="{A5D64DE1-D86D-AB80-AEFF-0DCD2F3ED8F0}"/>
              </a:ext>
            </a:extLst>
          </p:cNvPr>
          <p:cNvSpPr txBox="1"/>
          <p:nvPr/>
        </p:nvSpPr>
        <p:spPr>
          <a:xfrm>
            <a:off x="1113318" y="1777429"/>
            <a:ext cx="5698447" cy="5355312"/>
          </a:xfrm>
          <a:prstGeom prst="rect">
            <a:avLst/>
          </a:prstGeom>
          <a:noFill/>
        </p:spPr>
        <p:txBody>
          <a:bodyPr wrap="square" rtlCol="0">
            <a:spAutoFit/>
          </a:bodyPr>
          <a:lstStyle/>
          <a:p>
            <a:r>
              <a:rPr lang="en-US" b="0" i="0" dirty="0">
                <a:solidFill>
                  <a:srgbClr val="DCD7E5"/>
                </a:solidFill>
                <a:effectLst/>
                <a:latin typeface="Heebo" pitchFamily="2" charset="-79"/>
                <a:cs typeface="Heebo" pitchFamily="2" charset="-79"/>
              </a:rPr>
              <a:t>The FB-CPU task involves performing a multiplication operation without using the MUL command but rather through loops. The process begins by storing the value at memory address 51 into the ACC register using the LOD command. Subsequently, the ACC value is subtracted by 49 and stored again in the ACC. The JMZ command is employed to check if the result (ACC-49) is equal to 0; if so, the loop ends, and the operation at address 10 is executed. In case JMZ indicates inequality to 0, the loop continues until ACC-49 becomes 0. After the check, the value at address 48 (temp) is loaded into ACC and stored in address 52 using STO, concluding the code with the HLT command. If the result is not 0, the loop persists. The process involves loading temp into ACC, adding the value at address 50, storing the result, loading and adding values from addresses 49 and 46, and storing the outcome in address 49 before looping back to line 0.</a:t>
            </a:r>
            <a:endParaRPr lang="tr-TR" dirty="0">
              <a:solidFill>
                <a:srgbClr val="DCD7E5"/>
              </a:solidFill>
              <a:latin typeface="Heebo" pitchFamily="2" charset="-79"/>
              <a:cs typeface="Heebo" pitchFamily="2" charset="-79"/>
            </a:endParaRPr>
          </a:p>
        </p:txBody>
      </p:sp>
      <p:sp>
        <p:nvSpPr>
          <p:cNvPr id="5" name="Shape 3">
            <a:extLst>
              <a:ext uri="{FF2B5EF4-FFF2-40B4-BE49-F238E27FC236}">
                <a16:creationId xmlns:a16="http://schemas.microsoft.com/office/drawing/2014/main" id="{9979E559-83A5-E37B-80C9-DBB3F2E5286D}"/>
              </a:ext>
            </a:extLst>
          </p:cNvPr>
          <p:cNvSpPr/>
          <p:nvPr/>
        </p:nvSpPr>
        <p:spPr>
          <a:xfrm flipH="1">
            <a:off x="7465549" y="1106913"/>
            <a:ext cx="45719" cy="5830200"/>
          </a:xfrm>
          <a:prstGeom prst="rect">
            <a:avLst/>
          </a:prstGeom>
          <a:solidFill>
            <a:srgbClr val="581CA0"/>
          </a:solidFill>
          <a:ln/>
        </p:spPr>
        <p:txBody>
          <a:bodyPr/>
          <a:lstStyle/>
          <a:p>
            <a:endParaRPr lang="tr-TR" dirty="0"/>
          </a:p>
        </p:txBody>
      </p:sp>
    </p:spTree>
    <p:extLst>
      <p:ext uri="{BB962C8B-B14F-4D97-AF65-F5344CB8AC3E}">
        <p14:creationId xmlns:p14="http://schemas.microsoft.com/office/powerpoint/2010/main" val="93595886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sp>
        <p:nvSpPr>
          <p:cNvPr id="7" name="Shape 3"/>
          <p:cNvSpPr/>
          <p:nvPr/>
        </p:nvSpPr>
        <p:spPr>
          <a:xfrm>
            <a:off x="9331956" y="3121843"/>
            <a:ext cx="45719" cy="2843213"/>
          </a:xfrm>
          <a:prstGeom prst="rect">
            <a:avLst/>
          </a:prstGeom>
          <a:solidFill>
            <a:srgbClr val="581CA0"/>
          </a:solidFill>
          <a:ln/>
        </p:spPr>
        <p:txBody>
          <a:bodyPr/>
          <a:lstStyle/>
          <a:p>
            <a:endParaRPr lang="tr-TR" dirty="0"/>
          </a:p>
        </p:txBody>
      </p:sp>
      <p:sp>
        <p:nvSpPr>
          <p:cNvPr id="4" name="Text 2">
            <a:extLst>
              <a:ext uri="{FF2B5EF4-FFF2-40B4-BE49-F238E27FC236}">
                <a16:creationId xmlns:a16="http://schemas.microsoft.com/office/drawing/2014/main" id="{F4368420-1381-BA8A-A48D-57425BE85212}"/>
              </a:ext>
            </a:extLst>
          </p:cNvPr>
          <p:cNvSpPr/>
          <p:nvPr/>
        </p:nvSpPr>
        <p:spPr>
          <a:xfrm>
            <a:off x="1131667" y="1840273"/>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Heebo" pitchFamily="2" charset="-79"/>
                <a:ea typeface="Inter" pitchFamily="34" charset="-122"/>
                <a:cs typeface="Heebo" pitchFamily="2" charset="-79"/>
              </a:rPr>
              <a:t>Results</a:t>
            </a:r>
            <a:endParaRPr lang="en-US" sz="4374" dirty="0">
              <a:latin typeface="Heebo" pitchFamily="2" charset="-79"/>
              <a:cs typeface="Heebo" pitchFamily="2" charset="-79"/>
            </a:endParaRPr>
          </a:p>
        </p:txBody>
      </p:sp>
      <p:sp>
        <p:nvSpPr>
          <p:cNvPr id="9" name="Text 3">
            <a:extLst>
              <a:ext uri="{FF2B5EF4-FFF2-40B4-BE49-F238E27FC236}">
                <a16:creationId xmlns:a16="http://schemas.microsoft.com/office/drawing/2014/main" id="{5B7F8B14-8F4C-6680-7529-F72E02224E81}"/>
              </a:ext>
            </a:extLst>
          </p:cNvPr>
          <p:cNvSpPr/>
          <p:nvPr/>
        </p:nvSpPr>
        <p:spPr>
          <a:xfrm>
            <a:off x="1131667" y="3121843"/>
            <a:ext cx="7477601" cy="2843213"/>
          </a:xfrm>
          <a:prstGeom prst="rect">
            <a:avLst/>
          </a:prstGeom>
          <a:noFill/>
          <a:ln/>
        </p:spPr>
        <p:txBody>
          <a:bodyPr wrap="square" rtlCol="0" anchor="t"/>
          <a:lstStyle/>
          <a:p>
            <a:pPr marL="0" indent="0">
              <a:lnSpc>
                <a:spcPts val="2799"/>
              </a:lnSpc>
              <a:buNone/>
            </a:pPr>
            <a:r>
              <a:rPr lang="en-US" sz="1750" kern="0" spc="-35" dirty="0">
                <a:solidFill>
                  <a:srgbClr val="DCD7E5"/>
                </a:solidFill>
                <a:latin typeface="Heebo" pitchFamily="2" charset="-79"/>
                <a:ea typeface="Inter" pitchFamily="34" charset="-122"/>
                <a:cs typeface="Heebo" pitchFamily="2" charset="-79"/>
              </a:rPr>
              <a:t>The operations supported by the developed processor are derived from the FB-CPU ISA (Instruction Set Architecture) table. The ALU, which is the arithmetic processing unit, is where arithmetic operations are performed. The FB-CPU supports 3 arithmetic operations: addition, subtraction, and multiplication. Test software 1, test software 2, and test software 3 were individually tested and examined using the Vivado simulation. Our algorithmic thinking has improved, and our mastery of the Verilog language has increased.</a:t>
            </a:r>
            <a:endParaRPr lang="en-US" sz="1750" dirty="0">
              <a:solidFill>
                <a:srgbClr val="DCD7E5"/>
              </a:solidFill>
              <a:latin typeface="Heebo" pitchFamily="2" charset="-79"/>
              <a:cs typeface="Heebo" pitchFamily="2" charset="-79"/>
            </a:endParaRPr>
          </a:p>
        </p:txBody>
      </p:sp>
      <p:pic>
        <p:nvPicPr>
          <p:cNvPr id="5" name="Image 1" descr="preencoded.png">
            <a:extLst>
              <a:ext uri="{FF2B5EF4-FFF2-40B4-BE49-F238E27FC236}">
                <a16:creationId xmlns:a16="http://schemas.microsoft.com/office/drawing/2014/main" id="{E52D098D-C33A-3227-DF02-154AF4B7F3DD}"/>
              </a:ext>
            </a:extLst>
          </p:cNvPr>
          <p:cNvPicPr>
            <a:picLocks noChangeAspect="1"/>
          </p:cNvPicPr>
          <p:nvPr/>
        </p:nvPicPr>
        <p:blipFill>
          <a:blip r:embed="rId4"/>
          <a:stretch>
            <a:fillRect/>
          </a:stretch>
        </p:blipFill>
        <p:spPr>
          <a:xfrm>
            <a:off x="10558272" y="0"/>
            <a:ext cx="3572255" cy="8229600"/>
          </a:xfrm>
          <a:prstGeom prst="rect">
            <a:avLst/>
          </a:prstGeom>
        </p:spPr>
      </p:pic>
      <p:sp>
        <p:nvSpPr>
          <p:cNvPr id="6" name="Shape 3">
            <a:extLst>
              <a:ext uri="{FF2B5EF4-FFF2-40B4-BE49-F238E27FC236}">
                <a16:creationId xmlns:a16="http://schemas.microsoft.com/office/drawing/2014/main" id="{C7D815F5-734C-745A-6517-3C72062B0754}"/>
              </a:ext>
            </a:extLst>
          </p:cNvPr>
          <p:cNvSpPr/>
          <p:nvPr/>
        </p:nvSpPr>
        <p:spPr>
          <a:xfrm rot="5400000">
            <a:off x="2627663" y="1234817"/>
            <a:ext cx="45719" cy="2843213"/>
          </a:xfrm>
          <a:prstGeom prst="rect">
            <a:avLst/>
          </a:prstGeom>
          <a:solidFill>
            <a:srgbClr val="581CA0"/>
          </a:solidFill>
          <a:ln/>
        </p:spPr>
        <p:txBody>
          <a:bodyPr/>
          <a:lstStyle/>
          <a:p>
            <a:endParaRPr lang="tr-TR" dirty="0"/>
          </a:p>
        </p:txBody>
      </p:sp>
    </p:spTree>
    <p:extLst>
      <p:ext uri="{BB962C8B-B14F-4D97-AF65-F5344CB8AC3E}">
        <p14:creationId xmlns:p14="http://schemas.microsoft.com/office/powerpoint/2010/main" val="16182323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solidFill>
                <a:schemeClr val="tx1">
                  <a:alpha val="78000"/>
                </a:schemeClr>
              </a:solidFill>
            </a:endParaRPr>
          </a:p>
        </p:txBody>
      </p:sp>
      <p:sp>
        <p:nvSpPr>
          <p:cNvPr id="4" name="Text 1"/>
          <p:cNvSpPr/>
          <p:nvPr/>
        </p:nvSpPr>
        <p:spPr>
          <a:xfrm>
            <a:off x="1616753" y="1306174"/>
            <a:ext cx="5173980" cy="694373"/>
          </a:xfrm>
          <a:prstGeom prst="rect">
            <a:avLst/>
          </a:prstGeom>
          <a:noFill/>
          <a:ln/>
        </p:spPr>
        <p:txBody>
          <a:bodyPr wrap="none" rtlCol="0" anchor="t"/>
          <a:lstStyle/>
          <a:p>
            <a:pPr marL="0" indent="0">
              <a:lnSpc>
                <a:spcPts val="5468"/>
              </a:lnSpc>
              <a:buNone/>
            </a:pPr>
            <a:r>
              <a:rPr lang="tr-TR" sz="4374" dirty="0">
                <a:solidFill>
                  <a:srgbClr val="DCD7E5">
                    <a:alpha val="78000"/>
                  </a:srgbClr>
                </a:solidFill>
                <a:latin typeface="Montserrat" panose="00000500000000000000" pitchFamily="2" charset="-94"/>
              </a:rPr>
              <a:t>PURPOSE OF PROJECT</a:t>
            </a:r>
            <a:endParaRPr lang="en-US" sz="4374" dirty="0">
              <a:solidFill>
                <a:srgbClr val="DCD7E5">
                  <a:alpha val="78000"/>
                </a:srgbClr>
              </a:solidFill>
              <a:latin typeface="Montserrat" panose="00000500000000000000" pitchFamily="2" charset="-94"/>
            </a:endParaRPr>
          </a:p>
        </p:txBody>
      </p:sp>
      <p:sp>
        <p:nvSpPr>
          <p:cNvPr id="6" name="Text 3"/>
          <p:cNvSpPr/>
          <p:nvPr/>
        </p:nvSpPr>
        <p:spPr>
          <a:xfrm>
            <a:off x="2226945" y="4001095"/>
            <a:ext cx="121920" cy="416481"/>
          </a:xfrm>
          <a:prstGeom prst="rect">
            <a:avLst/>
          </a:prstGeom>
          <a:noFill/>
          <a:ln/>
        </p:spPr>
        <p:txBody>
          <a:bodyPr wrap="none" rtlCol="0" anchor="t"/>
          <a:lstStyle/>
          <a:p>
            <a:pPr marL="0" indent="0" algn="ctr">
              <a:lnSpc>
                <a:spcPts val="3281"/>
              </a:lnSpc>
              <a:buNone/>
            </a:pPr>
            <a:endParaRPr lang="en-US" sz="2624" dirty="0"/>
          </a:p>
        </p:txBody>
      </p:sp>
      <p:sp>
        <p:nvSpPr>
          <p:cNvPr id="10" name="Text 7"/>
          <p:cNvSpPr/>
          <p:nvPr/>
        </p:nvSpPr>
        <p:spPr>
          <a:xfrm>
            <a:off x="7580948" y="4001095"/>
            <a:ext cx="190500" cy="416481"/>
          </a:xfrm>
          <a:prstGeom prst="rect">
            <a:avLst/>
          </a:prstGeom>
          <a:noFill/>
          <a:ln/>
        </p:spPr>
        <p:txBody>
          <a:bodyPr wrap="none" rtlCol="0" anchor="t"/>
          <a:lstStyle/>
          <a:p>
            <a:pPr marL="0" indent="0" algn="ctr">
              <a:lnSpc>
                <a:spcPts val="3281"/>
              </a:lnSpc>
              <a:buNone/>
            </a:pPr>
            <a:endParaRPr lang="en-US" sz="2624" dirty="0"/>
          </a:p>
        </p:txBody>
      </p:sp>
      <p:pic>
        <p:nvPicPr>
          <p:cNvPr id="13" name="Picture 23">
            <a:extLst>
              <a:ext uri="{FF2B5EF4-FFF2-40B4-BE49-F238E27FC236}">
                <a16:creationId xmlns:a16="http://schemas.microsoft.com/office/drawing/2014/main" id="{DA42F601-094C-15A4-2D38-2B6EC817E072}"/>
              </a:ext>
            </a:extLst>
          </p:cNvPr>
          <p:cNvPicPr>
            <a:picLocks noChangeAspect="1"/>
          </p:cNvPicPr>
          <p:nvPr/>
        </p:nvPicPr>
        <p:blipFill>
          <a:blip r:embed="rId4"/>
          <a:stretch>
            <a:fillRect/>
          </a:stretch>
        </p:blipFill>
        <p:spPr>
          <a:xfrm>
            <a:off x="8495606" y="4761571"/>
            <a:ext cx="6165386" cy="3468029"/>
          </a:xfrm>
          <a:prstGeom prst="rect">
            <a:avLst/>
          </a:prstGeom>
          <a:ln>
            <a:noFill/>
          </a:ln>
          <a:effectLst>
            <a:softEdge rad="112500"/>
          </a:effectLst>
        </p:spPr>
      </p:pic>
      <p:sp>
        <p:nvSpPr>
          <p:cNvPr id="14" name="Text 5">
            <a:extLst>
              <a:ext uri="{FF2B5EF4-FFF2-40B4-BE49-F238E27FC236}">
                <a16:creationId xmlns:a16="http://schemas.microsoft.com/office/drawing/2014/main" id="{9CA1AC2F-AF0C-2640-9939-E384FBDF6871}"/>
              </a:ext>
            </a:extLst>
          </p:cNvPr>
          <p:cNvSpPr/>
          <p:nvPr/>
        </p:nvSpPr>
        <p:spPr>
          <a:xfrm>
            <a:off x="1616753" y="2747572"/>
            <a:ext cx="5698447" cy="2636086"/>
          </a:xfrm>
          <a:prstGeom prst="rect">
            <a:avLst/>
          </a:prstGeom>
          <a:noFill/>
          <a:ln/>
        </p:spPr>
        <p:txBody>
          <a:bodyPr wrap="square" rtlCol="0" anchor="t"/>
          <a:lstStyle/>
          <a:p>
            <a:pPr marL="0" indent="0">
              <a:lnSpc>
                <a:spcPts val="2799"/>
              </a:lnSpc>
              <a:buNone/>
            </a:pPr>
            <a:r>
              <a:rPr lang="en-US" sz="2000" b="0" dirty="0">
                <a:solidFill>
                  <a:srgbClr val="DCD7E5">
                    <a:alpha val="78000"/>
                  </a:srgbClr>
                </a:solidFill>
                <a:effectLst/>
                <a:latin typeface="Heebo" pitchFamily="2" charset="-79"/>
                <a:cs typeface="Heebo" pitchFamily="2" charset="-79"/>
              </a:rPr>
              <a:t>The FB-CPU design is rooted in the VON-NEUMANN architecture, incorporating a finite state machine. Testing was conducted using assembly language test codes, with the utilization of control units and ALU systems</a:t>
            </a:r>
            <a:r>
              <a:rPr lang="tr-TR" sz="2000" b="0" dirty="0">
                <a:solidFill>
                  <a:srgbClr val="DCD7E5">
                    <a:alpha val="78000"/>
                  </a:srgbClr>
                </a:solidFill>
                <a:effectLst/>
                <a:latin typeface="Heebo" pitchFamily="2" charset="-79"/>
                <a:cs typeface="Heebo" pitchFamily="2" charset="-79"/>
              </a:rPr>
              <a:t>.</a:t>
            </a:r>
            <a:endParaRPr lang="en-US" sz="2000" dirty="0">
              <a:solidFill>
                <a:srgbClr val="DCD7E5">
                  <a:alpha val="78000"/>
                </a:srgbClr>
              </a:solidFill>
              <a:latin typeface="Heebo" pitchFamily="2" charset="-79"/>
              <a:cs typeface="Heebo" pitchFamily="2" charset="-79"/>
            </a:endParaRPr>
          </a:p>
        </p:txBody>
      </p:sp>
    </p:spTree>
    <p:extLst>
      <p:ext uri="{BB962C8B-B14F-4D97-AF65-F5344CB8AC3E}">
        <p14:creationId xmlns:p14="http://schemas.microsoft.com/office/powerpoint/2010/main" val="35435140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573">
            <a:solidFill>
              <a:srgbClr val="FFFFFF">
                <a:alpha val="16000"/>
              </a:srgbClr>
            </a:solidFill>
            <a:prstDash val="solid"/>
          </a:ln>
        </p:spPr>
        <p:txBody>
          <a:bodyPr/>
          <a:lstStyle/>
          <a:p>
            <a:endParaRPr lang="tr-TR" dirty="0"/>
          </a:p>
        </p:txBody>
      </p:sp>
      <p:sp>
        <p:nvSpPr>
          <p:cNvPr id="4" name="Text 1"/>
          <p:cNvSpPr/>
          <p:nvPr/>
        </p:nvSpPr>
        <p:spPr>
          <a:xfrm>
            <a:off x="2115026" y="602933"/>
            <a:ext cx="6690360" cy="821055"/>
          </a:xfrm>
          <a:prstGeom prst="rect">
            <a:avLst/>
          </a:prstGeom>
          <a:noFill/>
          <a:ln/>
        </p:spPr>
        <p:txBody>
          <a:bodyPr wrap="none" rtlCol="0" anchor="t"/>
          <a:lstStyle/>
          <a:p>
            <a:pPr marL="0" indent="0">
              <a:lnSpc>
                <a:spcPts val="6465"/>
              </a:lnSpc>
              <a:buNone/>
            </a:pPr>
            <a:r>
              <a:rPr lang="en-US" sz="5172" dirty="0">
                <a:solidFill>
                  <a:srgbClr val="F2F0F4"/>
                </a:solidFill>
                <a:latin typeface="Montserrat" pitchFamily="34" charset="0"/>
                <a:ea typeface="Montserrat" pitchFamily="34" charset="-122"/>
                <a:cs typeface="Montserrat" pitchFamily="34" charset="-120"/>
              </a:rPr>
              <a:t>System Architecture</a:t>
            </a:r>
            <a:endParaRPr lang="en-US" sz="5172" dirty="0"/>
          </a:p>
        </p:txBody>
      </p:sp>
      <p:sp>
        <p:nvSpPr>
          <p:cNvPr id="5" name="Text 2"/>
          <p:cNvSpPr/>
          <p:nvPr/>
        </p:nvSpPr>
        <p:spPr>
          <a:xfrm>
            <a:off x="2115026" y="1861780"/>
            <a:ext cx="10400348" cy="350282"/>
          </a:xfrm>
          <a:prstGeom prst="rect">
            <a:avLst/>
          </a:prstGeom>
          <a:noFill/>
          <a:ln/>
        </p:spPr>
        <p:txBody>
          <a:bodyPr wrap="non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The system architecture is comprised of four essential components:</a:t>
            </a:r>
            <a:endParaRPr lang="en-US" sz="1724" dirty="0"/>
          </a:p>
        </p:txBody>
      </p:sp>
      <p:sp>
        <p:nvSpPr>
          <p:cNvPr id="6" name="Shape 3"/>
          <p:cNvSpPr/>
          <p:nvPr/>
        </p:nvSpPr>
        <p:spPr>
          <a:xfrm>
            <a:off x="2115026" y="2458283"/>
            <a:ext cx="3320891" cy="2681407"/>
          </a:xfrm>
          <a:prstGeom prst="roundRect">
            <a:avLst>
              <a:gd name="adj" fmla="val 3675"/>
            </a:avLst>
          </a:prstGeom>
          <a:solidFill>
            <a:srgbClr val="3C136D"/>
          </a:solidFill>
          <a:ln w="13573">
            <a:solidFill>
              <a:srgbClr val="481782"/>
            </a:solidFill>
            <a:prstDash val="solid"/>
          </a:ln>
        </p:spPr>
        <p:txBody>
          <a:bodyPr/>
          <a:lstStyle/>
          <a:p>
            <a:endParaRPr lang="tr-TR" dirty="0"/>
          </a:p>
        </p:txBody>
      </p:sp>
      <p:sp>
        <p:nvSpPr>
          <p:cNvPr id="9" name="Shape 6"/>
          <p:cNvSpPr/>
          <p:nvPr/>
        </p:nvSpPr>
        <p:spPr>
          <a:xfrm>
            <a:off x="5654754" y="2458283"/>
            <a:ext cx="3320891" cy="2681407"/>
          </a:xfrm>
          <a:prstGeom prst="roundRect">
            <a:avLst>
              <a:gd name="adj" fmla="val 3675"/>
            </a:avLst>
          </a:prstGeom>
          <a:solidFill>
            <a:srgbClr val="3C136D"/>
          </a:solidFill>
          <a:ln w="13573">
            <a:solidFill>
              <a:srgbClr val="481782"/>
            </a:solidFill>
            <a:prstDash val="solid"/>
          </a:ln>
        </p:spPr>
        <p:txBody>
          <a:bodyPr/>
          <a:lstStyle/>
          <a:p>
            <a:endParaRPr lang="tr-TR" dirty="0"/>
          </a:p>
        </p:txBody>
      </p:sp>
      <p:sp>
        <p:nvSpPr>
          <p:cNvPr id="10" name="Text 7"/>
          <p:cNvSpPr/>
          <p:nvPr/>
        </p:nvSpPr>
        <p:spPr>
          <a:xfrm>
            <a:off x="5887164" y="2690693"/>
            <a:ext cx="2856071" cy="684133"/>
          </a:xfrm>
          <a:prstGeom prst="rect">
            <a:avLst/>
          </a:prstGeom>
          <a:noFill/>
          <a:ln/>
        </p:spPr>
        <p:txBody>
          <a:bodyPr wrap="square" rtlCol="0" anchor="t"/>
          <a:lstStyle/>
          <a:p>
            <a:pPr marL="0" indent="0">
              <a:lnSpc>
                <a:spcPts val="2694"/>
              </a:lnSpc>
              <a:buNone/>
            </a:pPr>
            <a:r>
              <a:rPr lang="en-US" sz="2155" dirty="0">
                <a:solidFill>
                  <a:srgbClr val="DCD7E5"/>
                </a:solidFill>
                <a:latin typeface="Montserrat" pitchFamily="34" charset="0"/>
                <a:ea typeface="Montserrat" pitchFamily="34" charset="-122"/>
                <a:cs typeface="Montserrat" pitchFamily="34" charset="-120"/>
              </a:rPr>
              <a:t>Registers</a:t>
            </a:r>
            <a:endParaRPr lang="en-US" sz="2155" dirty="0"/>
          </a:p>
        </p:txBody>
      </p:sp>
      <p:sp>
        <p:nvSpPr>
          <p:cNvPr id="11" name="Text 8"/>
          <p:cNvSpPr/>
          <p:nvPr/>
        </p:nvSpPr>
        <p:spPr>
          <a:xfrm>
            <a:off x="5887163" y="3147417"/>
            <a:ext cx="2856071" cy="1401128"/>
          </a:xfrm>
          <a:prstGeom prst="rect">
            <a:avLst/>
          </a:prstGeom>
          <a:noFill/>
          <a:ln/>
        </p:spPr>
        <p:txBody>
          <a:bodyPr wrap="squar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Registers can store, and manipulate data during the execution instructions and do this through flip-flop circuits..</a:t>
            </a:r>
            <a:endParaRPr lang="en-US" sz="1724" dirty="0"/>
          </a:p>
        </p:txBody>
      </p:sp>
      <p:sp>
        <p:nvSpPr>
          <p:cNvPr id="12" name="Shape 9"/>
          <p:cNvSpPr/>
          <p:nvPr/>
        </p:nvSpPr>
        <p:spPr>
          <a:xfrm>
            <a:off x="9194483" y="2458283"/>
            <a:ext cx="3320891" cy="2681407"/>
          </a:xfrm>
          <a:prstGeom prst="roundRect">
            <a:avLst>
              <a:gd name="adj" fmla="val 3675"/>
            </a:avLst>
          </a:prstGeom>
          <a:solidFill>
            <a:srgbClr val="3C136D"/>
          </a:solidFill>
          <a:ln w="13573">
            <a:solidFill>
              <a:srgbClr val="481782"/>
            </a:solidFill>
            <a:prstDash val="solid"/>
          </a:ln>
        </p:spPr>
        <p:txBody>
          <a:bodyPr/>
          <a:lstStyle/>
          <a:p>
            <a:endParaRPr lang="tr-TR" dirty="0"/>
          </a:p>
        </p:txBody>
      </p:sp>
      <p:sp>
        <p:nvSpPr>
          <p:cNvPr id="13" name="Text 10"/>
          <p:cNvSpPr/>
          <p:nvPr/>
        </p:nvSpPr>
        <p:spPr>
          <a:xfrm>
            <a:off x="9426893" y="2690693"/>
            <a:ext cx="2189440" cy="342067"/>
          </a:xfrm>
          <a:prstGeom prst="rect">
            <a:avLst/>
          </a:prstGeom>
          <a:noFill/>
          <a:ln/>
        </p:spPr>
        <p:txBody>
          <a:bodyPr wrap="none" rtlCol="0" anchor="t"/>
          <a:lstStyle/>
          <a:p>
            <a:pPr marL="0" indent="0">
              <a:lnSpc>
                <a:spcPts val="2694"/>
              </a:lnSpc>
              <a:buNone/>
            </a:pPr>
            <a:r>
              <a:rPr lang="en-US" sz="2155" dirty="0">
                <a:solidFill>
                  <a:srgbClr val="DCD7E5"/>
                </a:solidFill>
                <a:latin typeface="Montserrat" pitchFamily="34" charset="0"/>
                <a:ea typeface="Montserrat" pitchFamily="34" charset="-122"/>
                <a:cs typeface="Montserrat" pitchFamily="34" charset="-120"/>
              </a:rPr>
              <a:t>Memory (RAM)</a:t>
            </a:r>
            <a:endParaRPr lang="en-US" sz="2155" dirty="0"/>
          </a:p>
        </p:txBody>
      </p:sp>
      <p:sp>
        <p:nvSpPr>
          <p:cNvPr id="14" name="Text 11"/>
          <p:cNvSpPr/>
          <p:nvPr/>
        </p:nvSpPr>
        <p:spPr>
          <a:xfrm>
            <a:off x="9426893" y="3164086"/>
            <a:ext cx="2856071" cy="1050846"/>
          </a:xfrm>
          <a:prstGeom prst="rect">
            <a:avLst/>
          </a:prstGeom>
          <a:noFill/>
          <a:ln/>
        </p:spPr>
        <p:txBody>
          <a:bodyPr wrap="squar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The memory unit stores operation commands and variables.</a:t>
            </a:r>
            <a:endParaRPr lang="en-US" sz="1724" dirty="0"/>
          </a:p>
        </p:txBody>
      </p:sp>
      <p:sp>
        <p:nvSpPr>
          <p:cNvPr id="15" name="Shape 12"/>
          <p:cNvSpPr/>
          <p:nvPr/>
        </p:nvSpPr>
        <p:spPr>
          <a:xfrm>
            <a:off x="2115026" y="5358527"/>
            <a:ext cx="5090755" cy="1638776"/>
          </a:xfrm>
          <a:prstGeom prst="roundRect">
            <a:avLst>
              <a:gd name="adj" fmla="val 6012"/>
            </a:avLst>
          </a:prstGeom>
          <a:solidFill>
            <a:srgbClr val="3C136D"/>
          </a:solidFill>
          <a:ln w="13573">
            <a:solidFill>
              <a:srgbClr val="481782"/>
            </a:solidFill>
            <a:prstDash val="solid"/>
          </a:ln>
        </p:spPr>
        <p:txBody>
          <a:bodyPr/>
          <a:lstStyle/>
          <a:p>
            <a:endParaRPr lang="tr-TR" dirty="0"/>
          </a:p>
        </p:txBody>
      </p:sp>
      <p:sp>
        <p:nvSpPr>
          <p:cNvPr id="16" name="Text 13"/>
          <p:cNvSpPr/>
          <p:nvPr/>
        </p:nvSpPr>
        <p:spPr>
          <a:xfrm>
            <a:off x="2347436" y="5590937"/>
            <a:ext cx="2994660" cy="342067"/>
          </a:xfrm>
          <a:prstGeom prst="rect">
            <a:avLst/>
          </a:prstGeom>
          <a:noFill/>
          <a:ln/>
        </p:spPr>
        <p:txBody>
          <a:bodyPr wrap="none" rtlCol="0" anchor="t"/>
          <a:lstStyle/>
          <a:p>
            <a:pPr marL="0" indent="0">
              <a:lnSpc>
                <a:spcPts val="2694"/>
              </a:lnSpc>
              <a:buNone/>
            </a:pPr>
            <a:r>
              <a:rPr lang="en-US" sz="2155" dirty="0">
                <a:solidFill>
                  <a:srgbClr val="DCD7E5"/>
                </a:solidFill>
                <a:latin typeface="Montserrat" pitchFamily="34" charset="0"/>
                <a:ea typeface="Montserrat" pitchFamily="34" charset="-122"/>
                <a:cs typeface="Montserrat" pitchFamily="34" charset="-120"/>
              </a:rPr>
              <a:t>Processing Unit (ALU)</a:t>
            </a:r>
            <a:endParaRPr lang="en-US" sz="2155" dirty="0"/>
          </a:p>
        </p:txBody>
      </p:sp>
      <p:sp>
        <p:nvSpPr>
          <p:cNvPr id="17" name="Text 14"/>
          <p:cNvSpPr/>
          <p:nvPr/>
        </p:nvSpPr>
        <p:spPr>
          <a:xfrm>
            <a:off x="2347436" y="6064329"/>
            <a:ext cx="4625935" cy="700564"/>
          </a:xfrm>
          <a:prstGeom prst="rect">
            <a:avLst/>
          </a:prstGeom>
          <a:noFill/>
          <a:ln/>
        </p:spPr>
        <p:txBody>
          <a:bodyPr wrap="squar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The processing unit carries out arithmetic and logic operations.</a:t>
            </a:r>
            <a:endParaRPr lang="en-US" sz="1724" dirty="0"/>
          </a:p>
        </p:txBody>
      </p:sp>
      <p:sp>
        <p:nvSpPr>
          <p:cNvPr id="18" name="Shape 15"/>
          <p:cNvSpPr/>
          <p:nvPr/>
        </p:nvSpPr>
        <p:spPr>
          <a:xfrm>
            <a:off x="7424618" y="5358527"/>
            <a:ext cx="5090755" cy="1638776"/>
          </a:xfrm>
          <a:prstGeom prst="roundRect">
            <a:avLst>
              <a:gd name="adj" fmla="val 6012"/>
            </a:avLst>
          </a:prstGeom>
          <a:solidFill>
            <a:srgbClr val="3C136D"/>
          </a:solidFill>
          <a:ln w="13573">
            <a:solidFill>
              <a:srgbClr val="481782"/>
            </a:solidFill>
            <a:prstDash val="solid"/>
          </a:ln>
        </p:spPr>
        <p:txBody>
          <a:bodyPr/>
          <a:lstStyle/>
          <a:p>
            <a:endParaRPr lang="tr-TR" dirty="0"/>
          </a:p>
        </p:txBody>
      </p:sp>
      <p:sp>
        <p:nvSpPr>
          <p:cNvPr id="19" name="Text 16"/>
          <p:cNvSpPr/>
          <p:nvPr/>
        </p:nvSpPr>
        <p:spPr>
          <a:xfrm>
            <a:off x="7657028" y="5590937"/>
            <a:ext cx="2189440" cy="342067"/>
          </a:xfrm>
          <a:prstGeom prst="rect">
            <a:avLst/>
          </a:prstGeom>
          <a:noFill/>
          <a:ln/>
        </p:spPr>
        <p:txBody>
          <a:bodyPr wrap="none" rtlCol="0" anchor="t"/>
          <a:lstStyle/>
          <a:p>
            <a:pPr marL="0" indent="0">
              <a:lnSpc>
                <a:spcPts val="2694"/>
              </a:lnSpc>
              <a:buNone/>
            </a:pPr>
            <a:r>
              <a:rPr lang="en-US" sz="2155" dirty="0">
                <a:solidFill>
                  <a:srgbClr val="DCD7E5"/>
                </a:solidFill>
                <a:latin typeface="Montserrat" pitchFamily="34" charset="0"/>
                <a:ea typeface="Montserrat" pitchFamily="34" charset="-122"/>
                <a:cs typeface="Montserrat" pitchFamily="34" charset="-120"/>
              </a:rPr>
              <a:t>Control Unit</a:t>
            </a:r>
            <a:endParaRPr lang="en-US" sz="2155" dirty="0"/>
          </a:p>
        </p:txBody>
      </p:sp>
      <p:sp>
        <p:nvSpPr>
          <p:cNvPr id="20" name="Text 17"/>
          <p:cNvSpPr/>
          <p:nvPr/>
        </p:nvSpPr>
        <p:spPr>
          <a:xfrm>
            <a:off x="7657028" y="6064329"/>
            <a:ext cx="4625935" cy="700564"/>
          </a:xfrm>
          <a:prstGeom prst="rect">
            <a:avLst/>
          </a:prstGeom>
          <a:noFill/>
          <a:ln/>
        </p:spPr>
        <p:txBody>
          <a:bodyPr wrap="square" rtlCol="0" anchor="t"/>
          <a:lstStyle/>
          <a:p>
            <a:pPr marL="0" indent="0">
              <a:lnSpc>
                <a:spcPts val="2758"/>
              </a:lnSpc>
              <a:buNone/>
            </a:pPr>
            <a:r>
              <a:rPr lang="en-US" sz="1724" dirty="0">
                <a:solidFill>
                  <a:srgbClr val="DCD7E5"/>
                </a:solidFill>
                <a:latin typeface="Heebo" pitchFamily="34" charset="0"/>
                <a:ea typeface="Heebo" pitchFamily="34" charset="-122"/>
                <a:cs typeface="Heebo" pitchFamily="34" charset="-120"/>
              </a:rPr>
              <a:t>The control unit is essential for decoding commands.</a:t>
            </a:r>
            <a:endParaRPr lang="en-US" sz="1724" dirty="0"/>
          </a:p>
        </p:txBody>
      </p:sp>
      <p:pic>
        <p:nvPicPr>
          <p:cNvPr id="7" name="Picture 113">
            <a:extLst>
              <a:ext uri="{FF2B5EF4-FFF2-40B4-BE49-F238E27FC236}">
                <a16:creationId xmlns:a16="http://schemas.microsoft.com/office/drawing/2014/main" id="{A71E15A7-9398-716C-CE91-EE9C0FC952C3}"/>
              </a:ext>
            </a:extLst>
          </p:cNvPr>
          <p:cNvPicPr/>
          <p:nvPr/>
        </p:nvPicPr>
        <p:blipFill>
          <a:blip r:embed="rId4"/>
          <a:stretch>
            <a:fillRect/>
          </a:stretch>
        </p:blipFill>
        <p:spPr>
          <a:xfrm>
            <a:off x="2152888" y="2508273"/>
            <a:ext cx="3269455" cy="2581425"/>
          </a:xfrm>
          <a:prstGeom prst="roundRect">
            <a:avLst>
              <a:gd name="adj" fmla="val 568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sp>
        <p:nvSpPr>
          <p:cNvPr id="4" name="Text 1"/>
          <p:cNvSpPr/>
          <p:nvPr/>
        </p:nvSpPr>
        <p:spPr>
          <a:xfrm>
            <a:off x="1202685" y="872694"/>
            <a:ext cx="85648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FB-CPU Supported Operations</a:t>
            </a:r>
            <a:endParaRPr lang="en-US" sz="4374" dirty="0"/>
          </a:p>
        </p:txBody>
      </p:sp>
      <p:sp>
        <p:nvSpPr>
          <p:cNvPr id="5" name="Text 2"/>
          <p:cNvSpPr/>
          <p:nvPr/>
        </p:nvSpPr>
        <p:spPr>
          <a:xfrm>
            <a:off x="1202685" y="2212378"/>
            <a:ext cx="273558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FB-CPU Operations</a:t>
            </a:r>
            <a:endParaRPr lang="en-US" sz="2187" dirty="0"/>
          </a:p>
        </p:txBody>
      </p:sp>
      <p:sp>
        <p:nvSpPr>
          <p:cNvPr id="6" name="Text 3"/>
          <p:cNvSpPr/>
          <p:nvPr/>
        </p:nvSpPr>
        <p:spPr>
          <a:xfrm>
            <a:off x="1202685" y="2722197"/>
            <a:ext cx="500622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CPU supports 9 operations listed in Table 1.</a:t>
            </a:r>
            <a:endParaRPr lang="en-US" sz="1750" dirty="0"/>
          </a:p>
        </p:txBody>
      </p:sp>
      <p:sp>
        <p:nvSpPr>
          <p:cNvPr id="7" name="Text 4"/>
          <p:cNvSpPr/>
          <p:nvPr/>
        </p:nvSpPr>
        <p:spPr>
          <a:xfrm>
            <a:off x="8209055" y="2212378"/>
            <a:ext cx="4046220"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10-Bit Command Breakdown</a:t>
            </a:r>
            <a:endParaRPr lang="en-US" sz="2187" dirty="0"/>
          </a:p>
        </p:txBody>
      </p:sp>
      <p:sp>
        <p:nvSpPr>
          <p:cNvPr id="8" name="Text 5"/>
          <p:cNvSpPr/>
          <p:nvPr/>
        </p:nvSpPr>
        <p:spPr>
          <a:xfrm>
            <a:off x="8209055" y="2722197"/>
            <a:ext cx="500622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Figure 3 illustrates the breakdown of FB-CPU's 10-bit command for operations and addresses.</a:t>
            </a:r>
            <a:endParaRPr lang="en-US" sz="1750" dirty="0"/>
          </a:p>
        </p:txBody>
      </p:sp>
      <p:pic>
        <p:nvPicPr>
          <p:cNvPr id="12" name="Resim 11">
            <a:extLst>
              <a:ext uri="{FF2B5EF4-FFF2-40B4-BE49-F238E27FC236}">
                <a16:creationId xmlns:a16="http://schemas.microsoft.com/office/drawing/2014/main" id="{0975297F-A0A8-3E2F-BA10-2F12C95397EC}"/>
              </a:ext>
            </a:extLst>
          </p:cNvPr>
          <p:cNvPicPr>
            <a:picLocks noChangeAspect="1"/>
          </p:cNvPicPr>
          <p:nvPr/>
        </p:nvPicPr>
        <p:blipFill>
          <a:blip r:embed="rId4"/>
          <a:stretch>
            <a:fillRect/>
          </a:stretch>
        </p:blipFill>
        <p:spPr>
          <a:xfrm>
            <a:off x="8825796" y="3837818"/>
            <a:ext cx="3429479" cy="2467319"/>
          </a:xfrm>
          <a:prstGeom prst="roundRect">
            <a:avLst>
              <a:gd name="adj" fmla="val 584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Metin kutusu 12">
            <a:extLst>
              <a:ext uri="{FF2B5EF4-FFF2-40B4-BE49-F238E27FC236}">
                <a16:creationId xmlns:a16="http://schemas.microsoft.com/office/drawing/2014/main" id="{0DD58D67-A1D5-4BC6-7F62-7A9F67C7A434}"/>
              </a:ext>
            </a:extLst>
          </p:cNvPr>
          <p:cNvSpPr txBox="1"/>
          <p:nvPr/>
        </p:nvSpPr>
        <p:spPr>
          <a:xfrm>
            <a:off x="8209055" y="6509439"/>
            <a:ext cx="5447278" cy="338554"/>
          </a:xfrm>
          <a:prstGeom prst="rect">
            <a:avLst/>
          </a:prstGeom>
          <a:noFill/>
        </p:spPr>
        <p:txBody>
          <a:bodyPr wrap="square" rtlCol="0">
            <a:spAutoFit/>
          </a:bodyPr>
          <a:lstStyle/>
          <a:p>
            <a:r>
              <a:rPr kumimoji="0" lang="en-US" sz="1600" b="0" i="0" u="none" strike="noStrike" kern="1200" cap="none" spc="0" normalizeH="0" baseline="0" noProof="0" dirty="0">
                <a:ln>
                  <a:noFill/>
                </a:ln>
                <a:solidFill>
                  <a:srgbClr val="DCD7E5">
                    <a:alpha val="85000"/>
                  </a:srgbClr>
                </a:solidFill>
                <a:effectLst/>
                <a:uLnTx/>
                <a:uFillTx/>
                <a:latin typeface="Heebo" pitchFamily="2" charset="-79"/>
                <a:ea typeface="Heebo" pitchFamily="34" charset="-122"/>
                <a:cs typeface="Heebo" pitchFamily="2" charset="-79"/>
              </a:rPr>
              <a:t>Figure 3</a:t>
            </a:r>
            <a:r>
              <a:rPr kumimoji="0" lang="tr-TR" sz="1600" b="0" i="0" u="none" strike="noStrike" kern="1200" cap="none" spc="0" normalizeH="0" baseline="0" noProof="0" dirty="0">
                <a:ln>
                  <a:noFill/>
                </a:ln>
                <a:solidFill>
                  <a:srgbClr val="DCD7E5">
                    <a:alpha val="85000"/>
                  </a:srgbClr>
                </a:solidFill>
                <a:effectLst/>
                <a:uLnTx/>
                <a:uFillTx/>
                <a:latin typeface="Heebo" pitchFamily="2" charset="-79"/>
                <a:ea typeface="Heebo" pitchFamily="34" charset="-122"/>
                <a:cs typeface="Heebo" pitchFamily="2" charset="-79"/>
              </a:rPr>
              <a:t>.</a:t>
            </a:r>
            <a:r>
              <a:rPr kumimoji="0" lang="en-US" sz="1600" b="0" i="0" u="none" strike="noStrike" kern="1200" cap="none" spc="0" normalizeH="0" baseline="0" noProof="0" dirty="0">
                <a:ln>
                  <a:noFill/>
                </a:ln>
                <a:solidFill>
                  <a:srgbClr val="DCD7E5">
                    <a:alpha val="85000"/>
                  </a:srgbClr>
                </a:solidFill>
                <a:effectLst/>
                <a:uLnTx/>
                <a:uFillTx/>
                <a:latin typeface="Heebo" pitchFamily="2" charset="-79"/>
                <a:ea typeface="Heebo" pitchFamily="34" charset="-122"/>
                <a:cs typeface="Heebo" pitchFamily="2" charset="-79"/>
              </a:rPr>
              <a:t> </a:t>
            </a:r>
            <a:r>
              <a:rPr lang="tr-TR" sz="1600" dirty="0">
                <a:solidFill>
                  <a:srgbClr val="DCD7E5">
                    <a:alpha val="85000"/>
                  </a:srgbClr>
                </a:solidFill>
                <a:latin typeface="Heebo" pitchFamily="2" charset="-79"/>
                <a:cs typeface="Heebo" pitchFamily="2" charset="-79"/>
              </a:rPr>
              <a:t>Example command binary representation</a:t>
            </a:r>
          </a:p>
        </p:txBody>
      </p:sp>
      <p:pic>
        <p:nvPicPr>
          <p:cNvPr id="15" name="Resim 14">
            <a:extLst>
              <a:ext uri="{FF2B5EF4-FFF2-40B4-BE49-F238E27FC236}">
                <a16:creationId xmlns:a16="http://schemas.microsoft.com/office/drawing/2014/main" id="{3500BFDC-1E74-70CA-17EF-BF87729F8D12}"/>
              </a:ext>
            </a:extLst>
          </p:cNvPr>
          <p:cNvPicPr>
            <a:picLocks noChangeAspect="1"/>
          </p:cNvPicPr>
          <p:nvPr/>
        </p:nvPicPr>
        <p:blipFill>
          <a:blip r:embed="rId5"/>
          <a:stretch>
            <a:fillRect/>
          </a:stretch>
        </p:blipFill>
        <p:spPr>
          <a:xfrm>
            <a:off x="1402378" y="3240232"/>
            <a:ext cx="4431552" cy="4467827"/>
          </a:xfrm>
          <a:prstGeom prst="roundRect">
            <a:avLst>
              <a:gd name="adj" fmla="val 403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sp>
        <p:nvSpPr>
          <p:cNvPr id="5" name="Text 1"/>
          <p:cNvSpPr/>
          <p:nvPr/>
        </p:nvSpPr>
        <p:spPr>
          <a:xfrm>
            <a:off x="3518258" y="585840"/>
            <a:ext cx="71780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Software Implementation</a:t>
            </a:r>
            <a:endParaRPr lang="en-US" sz="4374" dirty="0"/>
          </a:p>
        </p:txBody>
      </p:sp>
      <p:pic>
        <p:nvPicPr>
          <p:cNvPr id="6" name="Image 2" descr="preencoded.png"/>
          <p:cNvPicPr>
            <a:picLocks noChangeAspect="1"/>
          </p:cNvPicPr>
          <p:nvPr/>
        </p:nvPicPr>
        <p:blipFill>
          <a:blip r:embed="rId4"/>
          <a:stretch>
            <a:fillRect/>
          </a:stretch>
        </p:blipFill>
        <p:spPr>
          <a:xfrm>
            <a:off x="609504" y="1883679"/>
            <a:ext cx="1110972" cy="1777484"/>
          </a:xfrm>
          <a:prstGeom prst="rect">
            <a:avLst/>
          </a:prstGeom>
        </p:spPr>
      </p:pic>
      <p:sp>
        <p:nvSpPr>
          <p:cNvPr id="7" name="Text 2"/>
          <p:cNvSpPr/>
          <p:nvPr/>
        </p:nvSpPr>
        <p:spPr>
          <a:xfrm>
            <a:off x="2329980" y="1883679"/>
            <a:ext cx="310896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State Machine Coding</a:t>
            </a:r>
            <a:endParaRPr lang="en-US" sz="2187" dirty="0"/>
          </a:p>
        </p:txBody>
      </p:sp>
      <p:sp>
        <p:nvSpPr>
          <p:cNvPr id="8" name="Text 3"/>
          <p:cNvSpPr/>
          <p:nvPr/>
        </p:nvSpPr>
        <p:spPr>
          <a:xfrm>
            <a:off x="2329980" y="2474776"/>
            <a:ext cx="4522765" cy="1604520"/>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design was encoded as a state machine, as depicted in Figure , showing the step-by-step tasks the processor needs to perform.</a:t>
            </a:r>
            <a:endParaRPr lang="en-US" sz="1750" dirty="0"/>
          </a:p>
        </p:txBody>
      </p:sp>
      <p:pic>
        <p:nvPicPr>
          <p:cNvPr id="9" name="Image 3" descr="preencoded.png"/>
          <p:cNvPicPr>
            <a:picLocks noChangeAspect="1"/>
          </p:cNvPicPr>
          <p:nvPr/>
        </p:nvPicPr>
        <p:blipFill>
          <a:blip r:embed="rId5"/>
          <a:stretch>
            <a:fillRect/>
          </a:stretch>
        </p:blipFill>
        <p:spPr>
          <a:xfrm>
            <a:off x="609504" y="4461986"/>
            <a:ext cx="1110972" cy="1777484"/>
          </a:xfrm>
          <a:prstGeom prst="rect">
            <a:avLst/>
          </a:prstGeom>
        </p:spPr>
      </p:pic>
      <p:sp>
        <p:nvSpPr>
          <p:cNvPr id="10" name="Text 4"/>
          <p:cNvSpPr/>
          <p:nvPr/>
        </p:nvSpPr>
        <p:spPr>
          <a:xfrm>
            <a:off x="2329980" y="4461986"/>
            <a:ext cx="326136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Usage of State Register</a:t>
            </a:r>
            <a:endParaRPr lang="en-US" sz="2187" dirty="0"/>
          </a:p>
        </p:txBody>
      </p:sp>
      <p:sp>
        <p:nvSpPr>
          <p:cNvPr id="11" name="Text 5"/>
          <p:cNvSpPr/>
          <p:nvPr/>
        </p:nvSpPr>
        <p:spPr>
          <a:xfrm>
            <a:off x="2329980" y="4994093"/>
            <a:ext cx="4323068" cy="1604520"/>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use of a state register is essential for determining the timing of all operating mechanisms.</a:t>
            </a:r>
            <a:endParaRPr lang="en-US" sz="1750" dirty="0"/>
          </a:p>
        </p:txBody>
      </p:sp>
      <p:pic>
        <p:nvPicPr>
          <p:cNvPr id="12" name="Picture 669">
            <a:extLst>
              <a:ext uri="{FF2B5EF4-FFF2-40B4-BE49-F238E27FC236}">
                <a16:creationId xmlns:a16="http://schemas.microsoft.com/office/drawing/2014/main" id="{F06DEEB3-DF20-4E35-D258-3700AD908C80}"/>
              </a:ext>
            </a:extLst>
          </p:cNvPr>
          <p:cNvPicPr/>
          <p:nvPr/>
        </p:nvPicPr>
        <p:blipFill>
          <a:blip r:embed="rId6"/>
          <a:stretch>
            <a:fillRect/>
          </a:stretch>
        </p:blipFill>
        <p:spPr>
          <a:xfrm>
            <a:off x="6890644" y="1866053"/>
            <a:ext cx="7447583" cy="4928087"/>
          </a:xfrm>
          <a:prstGeom prst="roundRect">
            <a:avLst>
              <a:gd name="adj" fmla="val 31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85000"/>
            </a:srgbClr>
          </a:solidFill>
          <a:ln w="13811">
            <a:solidFill>
              <a:srgbClr val="FFFFFF">
                <a:alpha val="16000"/>
              </a:srgbClr>
            </a:solidFill>
            <a:prstDash val="solid"/>
          </a:ln>
        </p:spPr>
        <p:txBody>
          <a:bodyPr/>
          <a:lstStyle/>
          <a:p>
            <a:endParaRPr lang="tr-TR" dirty="0"/>
          </a:p>
        </p:txBody>
      </p:sp>
      <p:sp>
        <p:nvSpPr>
          <p:cNvPr id="6" name="Text 2"/>
          <p:cNvSpPr/>
          <p:nvPr/>
        </p:nvSpPr>
        <p:spPr>
          <a:xfrm>
            <a:off x="952160" y="811211"/>
            <a:ext cx="12726079" cy="3519346"/>
          </a:xfrm>
          <a:prstGeom prst="rect">
            <a:avLst/>
          </a:prstGeom>
          <a:noFill/>
          <a:ln/>
        </p:spPr>
        <p:txBody>
          <a:bodyPr wrap="square" rtlCol="0" anchor="t"/>
          <a:lstStyle/>
          <a:p>
            <a:pPr marL="0" indent="0">
              <a:lnSpc>
                <a:spcPts val="2799"/>
              </a:lnSpc>
              <a:buNone/>
            </a:pPr>
            <a:r>
              <a:rPr lang="en-US" sz="1500" dirty="0">
                <a:solidFill>
                  <a:srgbClr val="DCD7E5"/>
                </a:solidFill>
                <a:latin typeface="Heebo" pitchFamily="2" charset="-79"/>
                <a:cs typeface="Heebo" pitchFamily="2" charset="-79"/>
              </a:rPr>
              <a:t>The memory signals connected to the input-output ports in the figure are given below.</a:t>
            </a:r>
            <a:endParaRPr lang="tr-TR" sz="1500" dirty="0">
              <a:solidFill>
                <a:srgbClr val="DCD7E5"/>
              </a:solidFill>
              <a:latin typeface="Heebo" pitchFamily="2" charset="-79"/>
              <a:cs typeface="Heebo" pitchFamily="2" charset="-79"/>
            </a:endParaRPr>
          </a:p>
          <a:p>
            <a:pPr marL="0" indent="0">
              <a:lnSpc>
                <a:spcPts val="2799"/>
              </a:lnSpc>
              <a:buNone/>
            </a:pPr>
            <a:r>
              <a:rPr lang="en-US" sz="1500" b="1" dirty="0">
                <a:solidFill>
                  <a:srgbClr val="DCD7E5"/>
                </a:solidFill>
                <a:latin typeface="Heebo" pitchFamily="2" charset="-79"/>
                <a:cs typeface="Heebo" pitchFamily="2" charset="-79"/>
              </a:rPr>
              <a:t>• MAR (6 Bit): </a:t>
            </a:r>
            <a:r>
              <a:rPr lang="en-US" sz="1500" dirty="0">
                <a:solidFill>
                  <a:srgbClr val="DCD7E5"/>
                </a:solidFill>
                <a:latin typeface="Heebo" pitchFamily="2" charset="-79"/>
                <a:cs typeface="Heebo" pitchFamily="2" charset="-79"/>
              </a:rPr>
              <a:t>It is a register called Memory Address Register. This register is connected to the address input of RAM. Since RAM has 2^6 locations, MAR is 6 bits. The saver is inside RAM.</a:t>
            </a:r>
            <a:endParaRPr lang="tr-TR" sz="1500" dirty="0">
              <a:solidFill>
                <a:srgbClr val="DCD7E5"/>
              </a:solidFill>
              <a:latin typeface="Heebo" pitchFamily="2" charset="-79"/>
              <a:cs typeface="Heebo" pitchFamily="2" charset="-79"/>
            </a:endParaRPr>
          </a:p>
          <a:p>
            <a:pPr marL="0" indent="0">
              <a:lnSpc>
                <a:spcPts val="2799"/>
              </a:lnSpc>
              <a:buNone/>
            </a:pPr>
            <a:r>
              <a:rPr lang="en-US" sz="1500" b="1" dirty="0">
                <a:solidFill>
                  <a:srgbClr val="DCD7E5"/>
                </a:solidFill>
                <a:latin typeface="Heebo" pitchFamily="2" charset="-79"/>
                <a:cs typeface="Heebo" pitchFamily="2" charset="-79"/>
              </a:rPr>
              <a:t>• MDRIn (10 Bit): </a:t>
            </a:r>
            <a:r>
              <a:rPr lang="en-US" sz="1500" dirty="0">
                <a:solidFill>
                  <a:srgbClr val="DCD7E5"/>
                </a:solidFill>
                <a:latin typeface="Heebo" pitchFamily="2" charset="-79"/>
                <a:cs typeface="Heebo" pitchFamily="2" charset="-79"/>
              </a:rPr>
              <a:t>Memory Data Register In is the register used when data is written to RAM. Since one location of RAM is 10 bits, the register is 10 bits. The saver is inside RAM.</a:t>
            </a:r>
            <a:endParaRPr lang="tr-TR" sz="1500" dirty="0">
              <a:solidFill>
                <a:srgbClr val="DCD7E5"/>
              </a:solidFill>
              <a:latin typeface="Heebo" pitchFamily="2" charset="-79"/>
              <a:cs typeface="Heebo" pitchFamily="2" charset="-79"/>
            </a:endParaRPr>
          </a:p>
          <a:p>
            <a:pPr marL="0" indent="0">
              <a:lnSpc>
                <a:spcPts val="2799"/>
              </a:lnSpc>
              <a:buNone/>
            </a:pPr>
            <a:r>
              <a:rPr lang="en-US" sz="1500" b="1" dirty="0">
                <a:solidFill>
                  <a:srgbClr val="DCD7E5"/>
                </a:solidFill>
                <a:latin typeface="Heebo" pitchFamily="2" charset="-79"/>
                <a:cs typeface="Heebo" pitchFamily="2" charset="-79"/>
              </a:rPr>
              <a:t>• RAMWr (1 Bit): </a:t>
            </a:r>
            <a:r>
              <a:rPr lang="en-US" sz="1500" dirty="0">
                <a:solidFill>
                  <a:srgbClr val="DCD7E5"/>
                </a:solidFill>
                <a:latin typeface="Heebo" pitchFamily="2" charset="-79"/>
                <a:cs typeface="Heebo" pitchFamily="2" charset="-79"/>
              </a:rPr>
              <a:t>It is activated when data will be written to RAM. If it is not 1, no data is written to RAM. The saver is inside RAM.</a:t>
            </a:r>
            <a:endParaRPr lang="tr-TR" sz="1500" dirty="0">
              <a:solidFill>
                <a:srgbClr val="DCD7E5"/>
              </a:solidFill>
              <a:latin typeface="Heebo" pitchFamily="2" charset="-79"/>
              <a:cs typeface="Heebo" pitchFamily="2" charset="-79"/>
            </a:endParaRPr>
          </a:p>
          <a:p>
            <a:pPr marL="0" indent="0">
              <a:lnSpc>
                <a:spcPts val="2799"/>
              </a:lnSpc>
              <a:buNone/>
            </a:pPr>
            <a:r>
              <a:rPr lang="en-US" sz="1500" b="1" dirty="0">
                <a:solidFill>
                  <a:srgbClr val="DCD7E5"/>
                </a:solidFill>
                <a:latin typeface="Heebo" pitchFamily="2" charset="-79"/>
                <a:cs typeface="Heebo" pitchFamily="2" charset="-79"/>
              </a:rPr>
              <a:t>• MDROut (10 Bit): </a:t>
            </a:r>
            <a:r>
              <a:rPr lang="en-US" sz="1500" dirty="0">
                <a:solidFill>
                  <a:srgbClr val="DCD7E5"/>
                </a:solidFill>
                <a:latin typeface="Heebo" pitchFamily="2" charset="-79"/>
                <a:cs typeface="Heebo" pitchFamily="2" charset="-79"/>
              </a:rPr>
              <a:t>Memory Data Register is the register used when data is read from RAM. Since one location of RAM is 10 bits, the register is 10 bits. The saver is inside RAM.</a:t>
            </a:r>
            <a:endParaRPr lang="tr-TR" sz="1500" dirty="0">
              <a:solidFill>
                <a:srgbClr val="DCD7E5"/>
              </a:solidFill>
              <a:latin typeface="Heebo" pitchFamily="2" charset="-79"/>
              <a:cs typeface="Heebo" pitchFamily="2" charset="-79"/>
            </a:endParaRPr>
          </a:p>
          <a:p>
            <a:pPr marL="0" indent="0">
              <a:lnSpc>
                <a:spcPts val="2799"/>
              </a:lnSpc>
              <a:buNone/>
            </a:pPr>
            <a:endParaRPr lang="en-US" sz="1500" dirty="0">
              <a:solidFill>
                <a:srgbClr val="DCD7E5"/>
              </a:solidFill>
              <a:latin typeface="Heebo" pitchFamily="2" charset="-79"/>
              <a:cs typeface="Heebo" pitchFamily="2" charset="-79"/>
            </a:endParaRPr>
          </a:p>
        </p:txBody>
      </p:sp>
      <p:pic>
        <p:nvPicPr>
          <p:cNvPr id="8" name="İçerik Yer Tutucusu 4">
            <a:extLst>
              <a:ext uri="{FF2B5EF4-FFF2-40B4-BE49-F238E27FC236}">
                <a16:creationId xmlns:a16="http://schemas.microsoft.com/office/drawing/2014/main" id="{1687B122-72D0-439A-BE85-277E7F1A9A47}"/>
              </a:ext>
            </a:extLst>
          </p:cNvPr>
          <p:cNvPicPr>
            <a:picLocks noGrp="1" noChangeAspect="1"/>
          </p:cNvPicPr>
          <p:nvPr/>
        </p:nvPicPr>
        <p:blipFill>
          <a:blip r:embed="rId4"/>
          <a:stretch>
            <a:fillRect/>
          </a:stretch>
        </p:blipFill>
        <p:spPr>
          <a:xfrm>
            <a:off x="2595134" y="3895917"/>
            <a:ext cx="9220770" cy="3851245"/>
          </a:xfrm>
          <a:prstGeom prst="roundRect">
            <a:avLst>
              <a:gd name="adj" fmla="val 387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496015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74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sp>
        <p:nvSpPr>
          <p:cNvPr id="4" name="Text 1"/>
          <p:cNvSpPr/>
          <p:nvPr/>
        </p:nvSpPr>
        <p:spPr>
          <a:xfrm>
            <a:off x="2030135" y="1174552"/>
            <a:ext cx="5173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Processor State - 0</a:t>
            </a:r>
            <a:endParaRPr lang="en-US" sz="4374" dirty="0"/>
          </a:p>
        </p:txBody>
      </p:sp>
      <p:sp>
        <p:nvSpPr>
          <p:cNvPr id="5" name="Shape 2"/>
          <p:cNvSpPr/>
          <p:nvPr/>
        </p:nvSpPr>
        <p:spPr>
          <a:xfrm>
            <a:off x="1207676" y="2351340"/>
            <a:ext cx="499943" cy="499943"/>
          </a:xfrm>
          <a:prstGeom prst="roundRect">
            <a:avLst>
              <a:gd name="adj" fmla="val 20000"/>
            </a:avLst>
          </a:prstGeom>
          <a:solidFill>
            <a:srgbClr val="3C136D"/>
          </a:solidFill>
          <a:ln w="13811">
            <a:solidFill>
              <a:srgbClr val="481782"/>
            </a:solidFill>
            <a:prstDash val="solid"/>
          </a:ln>
        </p:spPr>
        <p:txBody>
          <a:bodyPr/>
          <a:lstStyle/>
          <a:p>
            <a:endParaRPr lang="tr-TR" dirty="0"/>
          </a:p>
        </p:txBody>
      </p:sp>
      <p:sp>
        <p:nvSpPr>
          <p:cNvPr id="6" name="Text 3"/>
          <p:cNvSpPr/>
          <p:nvPr/>
        </p:nvSpPr>
        <p:spPr>
          <a:xfrm>
            <a:off x="1227458" y="2369014"/>
            <a:ext cx="499943" cy="694373"/>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5"/>
          <p:cNvSpPr/>
          <p:nvPr/>
        </p:nvSpPr>
        <p:spPr>
          <a:xfrm>
            <a:off x="1919279" y="2229755"/>
            <a:ext cx="5721741" cy="1066205"/>
          </a:xfrm>
          <a:prstGeom prst="rect">
            <a:avLst/>
          </a:prstGeom>
          <a:noFill/>
          <a:ln/>
        </p:spPr>
        <p:txBody>
          <a:bodyPr wrap="square" rtlCol="0" anchor="t"/>
          <a:lstStyle/>
          <a:p>
            <a:r>
              <a:rPr lang="tr-TR" sz="1800" b="0" i="0" u="none" strike="noStrike" dirty="0">
                <a:solidFill>
                  <a:srgbClr val="DCD7E5">
                    <a:alpha val="85000"/>
                  </a:srgbClr>
                </a:solidFill>
                <a:effectLst/>
                <a:latin typeface="Heebo" pitchFamily="2" charset="-79"/>
                <a:cs typeface="Heebo" pitchFamily="2" charset="-79"/>
              </a:rPr>
              <a:t>MAR = PC;: The address within the Program Counter (PC) is transferred to the Memory Address Register (MAR). This sets the address for the next memory access.</a:t>
            </a:r>
          </a:p>
        </p:txBody>
      </p:sp>
      <p:sp>
        <p:nvSpPr>
          <p:cNvPr id="9" name="Shape 6"/>
          <p:cNvSpPr/>
          <p:nvPr/>
        </p:nvSpPr>
        <p:spPr>
          <a:xfrm>
            <a:off x="1227458" y="3695904"/>
            <a:ext cx="499943" cy="499943"/>
          </a:xfrm>
          <a:prstGeom prst="roundRect">
            <a:avLst>
              <a:gd name="adj" fmla="val 20000"/>
            </a:avLst>
          </a:prstGeom>
          <a:solidFill>
            <a:srgbClr val="3C136D"/>
          </a:solidFill>
          <a:ln w="13811">
            <a:solidFill>
              <a:srgbClr val="481782"/>
            </a:solidFill>
            <a:prstDash val="solid"/>
          </a:ln>
        </p:spPr>
        <p:txBody>
          <a:bodyPr/>
          <a:lstStyle/>
          <a:p>
            <a:endParaRPr lang="tr-TR" dirty="0"/>
          </a:p>
        </p:txBody>
      </p:sp>
      <p:sp>
        <p:nvSpPr>
          <p:cNvPr id="10" name="Text 7"/>
          <p:cNvSpPr/>
          <p:nvPr/>
        </p:nvSpPr>
        <p:spPr>
          <a:xfrm>
            <a:off x="1399326" y="3695904"/>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9"/>
          <p:cNvSpPr/>
          <p:nvPr/>
        </p:nvSpPr>
        <p:spPr>
          <a:xfrm>
            <a:off x="1919279" y="3662744"/>
            <a:ext cx="6168802" cy="1066205"/>
          </a:xfrm>
          <a:prstGeom prst="rect">
            <a:avLst/>
          </a:prstGeom>
          <a:noFill/>
          <a:ln/>
        </p:spPr>
        <p:txBody>
          <a:bodyPr wrap="square" rtlCol="0" anchor="t"/>
          <a:lstStyle/>
          <a:p>
            <a:pPr marL="0" indent="0">
              <a:lnSpc>
                <a:spcPts val="2799"/>
              </a:lnSpc>
              <a:buNone/>
            </a:pPr>
            <a:r>
              <a:rPr lang="en-US" dirty="0">
                <a:solidFill>
                  <a:srgbClr val="DCD7E5"/>
                </a:solidFill>
                <a:latin typeface="Heebo" pitchFamily="2" charset="-79"/>
                <a:ea typeface="Heebo" pitchFamily="34" charset="-122"/>
                <a:cs typeface="Heebo" pitchFamily="2" charset="-79"/>
              </a:rPr>
              <a:t>No write operation was performed, so the write signal (RamWr) was set to 0, and the state incremented to 1.</a:t>
            </a:r>
            <a:endParaRPr lang="en-US" dirty="0">
              <a:latin typeface="Heebo" pitchFamily="2" charset="-79"/>
              <a:cs typeface="Heebo" pitchFamily="2" charset="-79"/>
            </a:endParaRPr>
          </a:p>
        </p:txBody>
      </p:sp>
      <p:pic>
        <p:nvPicPr>
          <p:cNvPr id="16" name="İçerik Yer Tutucusu 10" descr="metin, makbuz, yazı tipi, beyaz içeren bir resim&#10;&#10;Açıklama otomatik olarak oluşturuldu">
            <a:extLst>
              <a:ext uri="{FF2B5EF4-FFF2-40B4-BE49-F238E27FC236}">
                <a16:creationId xmlns:a16="http://schemas.microsoft.com/office/drawing/2014/main" id="{2260B25C-677E-44D5-5431-6CF1B047D517}"/>
              </a:ext>
            </a:extLst>
          </p:cNvPr>
          <p:cNvPicPr>
            <a:picLocks noGrp="1" noChangeAspect="1"/>
          </p:cNvPicPr>
          <p:nvPr/>
        </p:nvPicPr>
        <p:blipFill>
          <a:blip r:embed="rId4"/>
          <a:stretch>
            <a:fillRect/>
          </a:stretch>
        </p:blipFill>
        <p:spPr>
          <a:xfrm>
            <a:off x="9007597" y="1868925"/>
            <a:ext cx="4395345" cy="1765198"/>
          </a:xfrm>
          <a:prstGeom prst="roundRect">
            <a:avLst>
              <a:gd name="adj" fmla="val 5846"/>
            </a:avLst>
          </a:prstGeom>
          <a:solidFill>
            <a:srgbClr val="7030A0"/>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Shape 6">
            <a:extLst>
              <a:ext uri="{FF2B5EF4-FFF2-40B4-BE49-F238E27FC236}">
                <a16:creationId xmlns:a16="http://schemas.microsoft.com/office/drawing/2014/main" id="{867CC1FA-E64D-AD67-C2BA-05131107A042}"/>
              </a:ext>
            </a:extLst>
          </p:cNvPr>
          <p:cNvSpPr/>
          <p:nvPr/>
        </p:nvSpPr>
        <p:spPr>
          <a:xfrm>
            <a:off x="1244604" y="5182429"/>
            <a:ext cx="499943" cy="499943"/>
          </a:xfrm>
          <a:prstGeom prst="roundRect">
            <a:avLst>
              <a:gd name="adj" fmla="val 20000"/>
            </a:avLst>
          </a:prstGeom>
          <a:solidFill>
            <a:srgbClr val="3C136D"/>
          </a:solidFill>
          <a:ln w="13811">
            <a:solidFill>
              <a:srgbClr val="481782"/>
            </a:solidFill>
            <a:prstDash val="solid"/>
          </a:ln>
        </p:spPr>
        <p:txBody>
          <a:bodyPr/>
          <a:lstStyle/>
          <a:p>
            <a:endParaRPr lang="tr-TR" dirty="0"/>
          </a:p>
        </p:txBody>
      </p:sp>
      <p:sp>
        <p:nvSpPr>
          <p:cNvPr id="20" name="Text 7">
            <a:extLst>
              <a:ext uri="{FF2B5EF4-FFF2-40B4-BE49-F238E27FC236}">
                <a16:creationId xmlns:a16="http://schemas.microsoft.com/office/drawing/2014/main" id="{3EF91700-8C42-9031-186D-39A9100F2711}"/>
              </a:ext>
            </a:extLst>
          </p:cNvPr>
          <p:cNvSpPr/>
          <p:nvPr/>
        </p:nvSpPr>
        <p:spPr>
          <a:xfrm>
            <a:off x="1412600" y="5177758"/>
            <a:ext cx="190500" cy="416481"/>
          </a:xfrm>
          <a:prstGeom prst="rect">
            <a:avLst/>
          </a:prstGeom>
          <a:noFill/>
          <a:ln/>
        </p:spPr>
        <p:txBody>
          <a:bodyPr wrap="none" rtlCol="0" anchor="t"/>
          <a:lstStyle/>
          <a:p>
            <a:pPr marL="0" indent="0" algn="ctr">
              <a:lnSpc>
                <a:spcPts val="3281"/>
              </a:lnSpc>
              <a:buNone/>
            </a:pPr>
            <a:r>
              <a:rPr lang="tr-TR" sz="2624" dirty="0">
                <a:solidFill>
                  <a:srgbClr val="DCD7E5"/>
                </a:solidFill>
                <a:latin typeface="Montserrat" pitchFamily="34" charset="0"/>
              </a:rPr>
              <a:t>3</a:t>
            </a:r>
            <a:endParaRPr lang="en-US" sz="2624" dirty="0"/>
          </a:p>
        </p:txBody>
      </p:sp>
      <p:sp>
        <p:nvSpPr>
          <p:cNvPr id="21" name="Metin kutusu 20">
            <a:extLst>
              <a:ext uri="{FF2B5EF4-FFF2-40B4-BE49-F238E27FC236}">
                <a16:creationId xmlns:a16="http://schemas.microsoft.com/office/drawing/2014/main" id="{54FD2DB6-FBB1-53DC-8654-45F2E6994392}"/>
              </a:ext>
            </a:extLst>
          </p:cNvPr>
          <p:cNvSpPr txBox="1"/>
          <p:nvPr/>
        </p:nvSpPr>
        <p:spPr>
          <a:xfrm>
            <a:off x="1856791" y="5094279"/>
            <a:ext cx="5747520" cy="923330"/>
          </a:xfrm>
          <a:prstGeom prst="rect">
            <a:avLst/>
          </a:prstGeom>
          <a:noFill/>
        </p:spPr>
        <p:txBody>
          <a:bodyPr wrap="square" rtlCol="0">
            <a:spAutoFit/>
          </a:bodyPr>
          <a:lstStyle/>
          <a:p>
            <a:r>
              <a:rPr lang="tr-TR" sz="1800" b="0" i="0" u="none" strike="noStrike" dirty="0">
                <a:solidFill>
                  <a:srgbClr val="DCD7E5">
                    <a:alpha val="85000"/>
                  </a:srgbClr>
                </a:solidFill>
                <a:effectLst/>
                <a:latin typeface="Heebo" pitchFamily="2" charset="-79"/>
                <a:cs typeface="Heebo" pitchFamily="2" charset="-79"/>
              </a:rPr>
              <a:t>stateNext = state + 1;: The state is incremented to transition to the next state. In this case, the next state facilitates the execution of the next instruction.</a:t>
            </a:r>
          </a:p>
        </p:txBody>
      </p:sp>
      <p:sp>
        <p:nvSpPr>
          <p:cNvPr id="22" name="Metin kutusu 21">
            <a:extLst>
              <a:ext uri="{FF2B5EF4-FFF2-40B4-BE49-F238E27FC236}">
                <a16:creationId xmlns:a16="http://schemas.microsoft.com/office/drawing/2014/main" id="{C02D2C09-50DF-696D-F451-0A2C5AF8417C}"/>
              </a:ext>
            </a:extLst>
          </p:cNvPr>
          <p:cNvSpPr txBox="1"/>
          <p:nvPr/>
        </p:nvSpPr>
        <p:spPr>
          <a:xfrm>
            <a:off x="9032581" y="3877109"/>
            <a:ext cx="4954005" cy="1977464"/>
          </a:xfrm>
          <a:prstGeom prst="rect">
            <a:avLst/>
          </a:prstGeom>
          <a:noFill/>
        </p:spPr>
        <p:txBody>
          <a:bodyPr wrap="square" rtlCol="0">
            <a:spAutoFit/>
          </a:bodyPr>
          <a:lstStyle/>
          <a:p>
            <a:r>
              <a:rPr lang="tr-TR" sz="1750" b="0" i="0" u="none" strike="noStrike" dirty="0">
                <a:solidFill>
                  <a:srgbClr val="DCD7E5">
                    <a:alpha val="85000"/>
                  </a:srgbClr>
                </a:solidFill>
                <a:effectLst/>
                <a:latin typeface="Heebo" pitchFamily="2" charset="-79"/>
                <a:cs typeface="Heebo" pitchFamily="2" charset="-79"/>
              </a:rPr>
              <a:t>The Program Counter (PC) address is transferred to the Memory Address Register (MAR), no RAM write operation occurs, and the processor transitions to the next state. In this state, the processor becomes ready to read the instruction at the next memory address.</a:t>
            </a:r>
          </a:p>
          <a:p>
            <a:endParaRPr lang="tr-TR" sz="17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885587"/>
            <a:ext cx="50063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Processor State - 1</a:t>
            </a:r>
            <a:endParaRPr lang="en-US" sz="4374" dirty="0"/>
          </a:p>
        </p:txBody>
      </p:sp>
      <p:pic>
        <p:nvPicPr>
          <p:cNvPr id="6" name="Image 2" descr="preencoded.png"/>
          <p:cNvPicPr>
            <a:picLocks noChangeAspect="1"/>
          </p:cNvPicPr>
          <p:nvPr/>
        </p:nvPicPr>
        <p:blipFill>
          <a:blip r:embed="rId5"/>
          <a:stretch>
            <a:fillRect/>
          </a:stretch>
        </p:blipFill>
        <p:spPr>
          <a:xfrm>
            <a:off x="833199" y="1916252"/>
            <a:ext cx="1110972" cy="1777484"/>
          </a:xfrm>
          <a:prstGeom prst="rect">
            <a:avLst/>
          </a:prstGeom>
        </p:spPr>
      </p:pic>
      <p:sp>
        <p:nvSpPr>
          <p:cNvPr id="8" name="Text 3"/>
          <p:cNvSpPr/>
          <p:nvPr/>
        </p:nvSpPr>
        <p:spPr>
          <a:xfrm>
            <a:off x="2133589" y="1952758"/>
            <a:ext cx="4863112" cy="1636779"/>
          </a:xfrm>
          <a:prstGeom prst="rect">
            <a:avLst/>
          </a:prstGeom>
          <a:noFill/>
          <a:ln/>
        </p:spPr>
        <p:txBody>
          <a:bodyPr wrap="square" rtlCol="0" anchor="t"/>
          <a:lstStyle/>
          <a:p>
            <a:pPr algn="just"/>
            <a:r>
              <a:rPr lang="tr-TR" sz="1800" b="0" i="0" u="none" strike="noStrike" dirty="0">
                <a:solidFill>
                  <a:srgbClr val="DCD7E5">
                    <a:alpha val="78000"/>
                  </a:srgbClr>
                </a:solidFill>
                <a:effectLst/>
                <a:latin typeface="Heebo" pitchFamily="2" charset="-79"/>
                <a:cs typeface="Heebo" pitchFamily="2" charset="-79"/>
              </a:rPr>
              <a:t>IRNext = MDROut;: The content of the Memory Data Register Output (MDROut), which holds the instruction read from memory, is assigned to the Instruction Register (IR). This step fetches the instruction from memory and loads it into the IR.</a:t>
            </a:r>
          </a:p>
        </p:txBody>
      </p:sp>
      <p:pic>
        <p:nvPicPr>
          <p:cNvPr id="9" name="Image 3" descr="preencoded.png"/>
          <p:cNvPicPr>
            <a:picLocks noChangeAspect="1"/>
          </p:cNvPicPr>
          <p:nvPr/>
        </p:nvPicPr>
        <p:blipFill>
          <a:blip r:embed="rId6"/>
          <a:stretch>
            <a:fillRect/>
          </a:stretch>
        </p:blipFill>
        <p:spPr>
          <a:xfrm>
            <a:off x="833199" y="3739813"/>
            <a:ext cx="1110972" cy="1777484"/>
          </a:xfrm>
          <a:prstGeom prst="rect">
            <a:avLst/>
          </a:prstGeom>
        </p:spPr>
      </p:pic>
      <p:sp>
        <p:nvSpPr>
          <p:cNvPr id="11" name="Text 5"/>
          <p:cNvSpPr/>
          <p:nvPr/>
        </p:nvSpPr>
        <p:spPr>
          <a:xfrm>
            <a:off x="2133589" y="3939493"/>
            <a:ext cx="4421322" cy="1378124"/>
          </a:xfrm>
          <a:prstGeom prst="rect">
            <a:avLst/>
          </a:prstGeom>
          <a:noFill/>
          <a:ln/>
        </p:spPr>
        <p:txBody>
          <a:bodyPr wrap="square" rtlCol="0" anchor="t"/>
          <a:lstStyle/>
          <a:p>
            <a:pPr marR="0" lvl="0" algn="just" defTabSz="914400" rtl="0" eaLnBrk="1" fontAlgn="auto" latinLnBrk="0" hangingPunct="1">
              <a:lnSpc>
                <a:spcPct val="100000"/>
              </a:lnSpc>
              <a:spcBef>
                <a:spcPts val="1000"/>
              </a:spcBef>
              <a:spcAft>
                <a:spcPts val="0"/>
              </a:spcAft>
              <a:buClr>
                <a:srgbClr val="009DD9"/>
              </a:buClr>
              <a:buSzTx/>
              <a:tabLst/>
              <a:defRPr/>
            </a:pPr>
            <a:r>
              <a:rPr kumimoji="0" lang="tr-TR" b="0" i="0" u="none" strike="noStrike" kern="1200" cap="none" spc="0" normalizeH="0" baseline="0" noProof="0" dirty="0">
                <a:ln>
                  <a:noFill/>
                </a:ln>
                <a:solidFill>
                  <a:schemeClr val="bg1">
                    <a:alpha val="77000"/>
                  </a:schemeClr>
                </a:solidFill>
                <a:effectLst/>
                <a:uLnTx/>
                <a:uFillTx/>
                <a:latin typeface="Heebo" pitchFamily="2" charset="-79"/>
                <a:cs typeface="Heebo" pitchFamily="2" charset="-79"/>
              </a:rPr>
              <a:t>PCNext = PC + 1;: The Program Counter (PC) is incremented by 1, preparing it for the next instruction. This reflects the sequential execution of instructions in program memory.</a:t>
            </a:r>
          </a:p>
        </p:txBody>
      </p:sp>
      <p:pic>
        <p:nvPicPr>
          <p:cNvPr id="19" name="Image 3" descr="preencoded.png">
            <a:extLst>
              <a:ext uri="{FF2B5EF4-FFF2-40B4-BE49-F238E27FC236}">
                <a16:creationId xmlns:a16="http://schemas.microsoft.com/office/drawing/2014/main" id="{70480A9C-D04B-4B06-3A70-9E1B7D72F9A0}"/>
              </a:ext>
            </a:extLst>
          </p:cNvPr>
          <p:cNvPicPr>
            <a:picLocks noChangeAspect="1"/>
          </p:cNvPicPr>
          <p:nvPr/>
        </p:nvPicPr>
        <p:blipFill>
          <a:blip r:embed="rId6"/>
          <a:stretch>
            <a:fillRect/>
          </a:stretch>
        </p:blipFill>
        <p:spPr>
          <a:xfrm>
            <a:off x="833199" y="5563374"/>
            <a:ext cx="1110972" cy="1777484"/>
          </a:xfrm>
          <a:prstGeom prst="rect">
            <a:avLst/>
          </a:prstGeom>
        </p:spPr>
      </p:pic>
      <p:sp>
        <p:nvSpPr>
          <p:cNvPr id="17" name="Shape 10">
            <a:extLst>
              <a:ext uri="{FF2B5EF4-FFF2-40B4-BE49-F238E27FC236}">
                <a16:creationId xmlns:a16="http://schemas.microsoft.com/office/drawing/2014/main" id="{D6F485DB-1800-7BC8-044C-B778D5EA7A8F}"/>
              </a:ext>
            </a:extLst>
          </p:cNvPr>
          <p:cNvSpPr/>
          <p:nvPr/>
        </p:nvSpPr>
        <p:spPr>
          <a:xfrm>
            <a:off x="1138713" y="6272603"/>
            <a:ext cx="499943" cy="499943"/>
          </a:xfrm>
          <a:prstGeom prst="roundRect">
            <a:avLst>
              <a:gd name="adj" fmla="val 20000"/>
            </a:avLst>
          </a:prstGeom>
          <a:solidFill>
            <a:srgbClr val="3C136D"/>
          </a:solidFill>
          <a:ln w="13811">
            <a:solidFill>
              <a:srgbClr val="481782"/>
            </a:solidFill>
            <a:prstDash val="solid"/>
          </a:ln>
        </p:spPr>
        <p:txBody>
          <a:bodyPr/>
          <a:lstStyle/>
          <a:p>
            <a:endParaRPr lang="tr-TR" dirty="0"/>
          </a:p>
        </p:txBody>
      </p:sp>
      <p:sp>
        <p:nvSpPr>
          <p:cNvPr id="18" name="Text 11">
            <a:extLst>
              <a:ext uri="{FF2B5EF4-FFF2-40B4-BE49-F238E27FC236}">
                <a16:creationId xmlns:a16="http://schemas.microsoft.com/office/drawing/2014/main" id="{161A3B6A-730C-6DEF-F1C6-D7F049D3F5BE}"/>
              </a:ext>
            </a:extLst>
          </p:cNvPr>
          <p:cNvSpPr/>
          <p:nvPr/>
        </p:nvSpPr>
        <p:spPr>
          <a:xfrm>
            <a:off x="1293434" y="6309710"/>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20" name="Metin kutusu 19">
            <a:extLst>
              <a:ext uri="{FF2B5EF4-FFF2-40B4-BE49-F238E27FC236}">
                <a16:creationId xmlns:a16="http://schemas.microsoft.com/office/drawing/2014/main" id="{1F50A5B6-4719-9550-3C53-32B97235F03E}"/>
              </a:ext>
            </a:extLst>
          </p:cNvPr>
          <p:cNvSpPr txBox="1"/>
          <p:nvPr/>
        </p:nvSpPr>
        <p:spPr>
          <a:xfrm>
            <a:off x="2082065" y="5779286"/>
            <a:ext cx="5006340" cy="1477328"/>
          </a:xfrm>
          <a:prstGeom prst="rect">
            <a:avLst/>
          </a:prstGeom>
          <a:noFill/>
        </p:spPr>
        <p:txBody>
          <a:bodyPr wrap="square" rtlCol="0">
            <a:spAutoFit/>
          </a:bodyPr>
          <a:lstStyle/>
          <a:p>
            <a:r>
              <a:rPr lang="tr-TR" sz="1800" b="0" i="0" u="none" strike="noStrike" dirty="0">
                <a:solidFill>
                  <a:srgbClr val="DCD7E5">
                    <a:alpha val="78000"/>
                  </a:srgbClr>
                </a:solidFill>
                <a:effectLst/>
                <a:latin typeface="Heebo" pitchFamily="2" charset="-79"/>
                <a:cs typeface="Heebo" pitchFamily="2" charset="-79"/>
              </a:rPr>
              <a:t>stateNext = state + 1;: The state is incremented to transition to the next state. This prepares the processor for the next phase of the instruction execution cycle.</a:t>
            </a:r>
          </a:p>
          <a:p>
            <a:endParaRPr lang="tr-TR" dirty="0">
              <a:solidFill>
                <a:schemeClr val="bg1">
                  <a:alpha val="78000"/>
                </a:schemeClr>
              </a:solidFill>
              <a:latin typeface="Heebo" pitchFamily="2" charset="-79"/>
              <a:cs typeface="Heebo" pitchFamily="2" charset="-79"/>
            </a:endParaRPr>
          </a:p>
        </p:txBody>
      </p:sp>
      <p:pic>
        <p:nvPicPr>
          <p:cNvPr id="21" name="Resim 20">
            <a:extLst>
              <a:ext uri="{FF2B5EF4-FFF2-40B4-BE49-F238E27FC236}">
                <a16:creationId xmlns:a16="http://schemas.microsoft.com/office/drawing/2014/main" id="{592F33CB-260A-67AB-35AB-8278DC99610B}"/>
              </a:ext>
            </a:extLst>
          </p:cNvPr>
          <p:cNvPicPr/>
          <p:nvPr/>
        </p:nvPicPr>
        <p:blipFill>
          <a:blip r:embed="rId7">
            <a:extLst>
              <a:ext uri="{28A0092B-C50C-407E-A947-70E740481C1C}">
                <a14:useLocalDpi xmlns:a14="http://schemas.microsoft.com/office/drawing/2010/main" val="0"/>
              </a:ext>
            </a:extLst>
          </a:blip>
          <a:stretch>
            <a:fillRect/>
          </a:stretch>
        </p:blipFill>
        <p:spPr>
          <a:xfrm>
            <a:off x="7088405" y="2103033"/>
            <a:ext cx="3568361" cy="1636780"/>
          </a:xfrm>
          <a:prstGeom prst="roundRect">
            <a:avLst>
              <a:gd name="adj" fmla="val 59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Metin kutusu 21">
            <a:extLst>
              <a:ext uri="{FF2B5EF4-FFF2-40B4-BE49-F238E27FC236}">
                <a16:creationId xmlns:a16="http://schemas.microsoft.com/office/drawing/2014/main" id="{CD3E9EBC-FC5B-F40A-81F1-7E08A78E95CF}"/>
              </a:ext>
            </a:extLst>
          </p:cNvPr>
          <p:cNvSpPr txBox="1"/>
          <p:nvPr/>
        </p:nvSpPr>
        <p:spPr>
          <a:xfrm>
            <a:off x="7541997" y="3939493"/>
            <a:ext cx="3000054" cy="3416320"/>
          </a:xfrm>
          <a:prstGeom prst="rect">
            <a:avLst/>
          </a:prstGeom>
          <a:noFill/>
        </p:spPr>
        <p:txBody>
          <a:bodyPr wrap="square" rtlCol="0">
            <a:spAutoFit/>
          </a:bodyPr>
          <a:lstStyle/>
          <a:p>
            <a:r>
              <a:rPr lang="tr-TR" sz="1800" b="0" i="0" u="none" strike="noStrike" dirty="0">
                <a:solidFill>
                  <a:srgbClr val="DCD7E5">
                    <a:alpha val="79000"/>
                  </a:srgbClr>
                </a:solidFill>
                <a:effectLst/>
                <a:latin typeface="Heebo" pitchFamily="2" charset="-79"/>
                <a:cs typeface="Heebo" pitchFamily="2" charset="-79"/>
              </a:rPr>
              <a:t>In summary, state 1 is responsible for fetching the instruction from memory, loading it into the Instruction Register (IR), incrementing the Program Counter (PC) for the next instruction, and transitioning to the next state to continue the instruction execution cycle.</a:t>
            </a:r>
          </a:p>
          <a:p>
            <a:endParaRPr lang="tr-TR" dirty="0">
              <a:solidFill>
                <a:schemeClr val="bg1"/>
              </a:solidFill>
              <a:latin typeface="Heebo" pitchFamily="2" charset="-79"/>
              <a:cs typeface="Heebo" pitchFamily="2" charset="-79"/>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tr-TR" dirty="0"/>
          </a:p>
        </p:txBody>
      </p:sp>
      <p:sp>
        <p:nvSpPr>
          <p:cNvPr id="4" name="Text 1"/>
          <p:cNvSpPr/>
          <p:nvPr/>
        </p:nvSpPr>
        <p:spPr>
          <a:xfrm>
            <a:off x="759500" y="401501"/>
            <a:ext cx="5120640" cy="694373"/>
          </a:xfrm>
          <a:prstGeom prst="rect">
            <a:avLst/>
          </a:prstGeom>
          <a:noFill/>
          <a:ln/>
        </p:spPr>
        <p:txBody>
          <a:bodyPr wrap="none" rtlCol="0" anchor="t"/>
          <a:lstStyle/>
          <a:p>
            <a:pPr marL="0" indent="0">
              <a:lnSpc>
                <a:spcPts val="5468"/>
              </a:lnSpc>
              <a:buNone/>
            </a:pPr>
            <a:r>
              <a:rPr lang="en-US" sz="4000" dirty="0">
                <a:solidFill>
                  <a:srgbClr val="F2F0F4"/>
                </a:solidFill>
                <a:latin typeface="Montserrat" pitchFamily="34" charset="0"/>
                <a:ea typeface="Montserrat" pitchFamily="34" charset="-122"/>
                <a:cs typeface="Montserrat" pitchFamily="34" charset="-120"/>
              </a:rPr>
              <a:t>Processor State - 2</a:t>
            </a:r>
            <a:endParaRPr lang="en-US" sz="4000" dirty="0"/>
          </a:p>
        </p:txBody>
      </p:sp>
      <p:sp>
        <p:nvSpPr>
          <p:cNvPr id="10" name="Text 7"/>
          <p:cNvSpPr/>
          <p:nvPr/>
        </p:nvSpPr>
        <p:spPr>
          <a:xfrm>
            <a:off x="12747247" y="561082"/>
            <a:ext cx="190500" cy="416481"/>
          </a:xfrm>
          <a:prstGeom prst="rect">
            <a:avLst/>
          </a:prstGeom>
          <a:noFill/>
          <a:ln/>
        </p:spPr>
        <p:txBody>
          <a:bodyPr wrap="none" rtlCol="0" anchor="t"/>
          <a:lstStyle/>
          <a:p>
            <a:pPr marL="0" indent="0" algn="ctr">
              <a:lnSpc>
                <a:spcPts val="3281"/>
              </a:lnSpc>
              <a:buNone/>
            </a:pPr>
            <a:endParaRPr lang="en-US" sz="2624" dirty="0"/>
          </a:p>
        </p:txBody>
      </p:sp>
      <p:sp>
        <p:nvSpPr>
          <p:cNvPr id="16" name="Text 13"/>
          <p:cNvSpPr/>
          <p:nvPr/>
        </p:nvSpPr>
        <p:spPr>
          <a:xfrm>
            <a:off x="610953" y="1673946"/>
            <a:ext cx="7161448" cy="5719313"/>
          </a:xfrm>
          <a:prstGeom prst="rect">
            <a:avLst/>
          </a:prstGeom>
          <a:noFill/>
          <a:ln/>
        </p:spPr>
        <p:txBody>
          <a:bodyPr wrap="square" rtlCol="0" anchor="t"/>
          <a:lstStyle/>
          <a:p>
            <a:pPr algn="l"/>
            <a:r>
              <a:rPr lang="en-US" b="0" i="0" dirty="0">
                <a:solidFill>
                  <a:srgbClr val="DCD7E5">
                    <a:alpha val="79000"/>
                  </a:srgbClr>
                </a:solidFill>
                <a:effectLst/>
                <a:latin typeface="Heebo" pitchFamily="2" charset="-79"/>
                <a:cs typeface="Heebo" pitchFamily="2" charset="-79"/>
              </a:rPr>
              <a:t>If the top 4 bits of the instruction (IR[9:6]) are less than 6, the processor takes the following actions:</a:t>
            </a:r>
          </a:p>
          <a:p>
            <a:pPr marL="342900" indent="-342900" algn="l">
              <a:buFont typeface="+mj-lt"/>
              <a:buAutoNum type="arabicPeriod"/>
            </a:pPr>
            <a:r>
              <a:rPr lang="en-US" b="0" i="0" dirty="0">
                <a:solidFill>
                  <a:srgbClr val="DCD7E5">
                    <a:alpha val="79000"/>
                  </a:srgbClr>
                </a:solidFill>
                <a:effectLst/>
                <a:latin typeface="Heebo" pitchFamily="2" charset="-79"/>
                <a:cs typeface="Heebo" pitchFamily="2" charset="-79"/>
              </a:rPr>
              <a:t>If IR[9:6] is less than 6, update the Memory Address Register (MAR) with the lower 6 bits of the instruction (IR[5:0]) and transition to state 3 for memory read or write operations.</a:t>
            </a:r>
            <a:endParaRPr lang="tr-TR" dirty="0">
              <a:solidFill>
                <a:srgbClr val="DCD7E5">
                  <a:alpha val="79000"/>
                </a:srgbClr>
              </a:solidFill>
              <a:latin typeface="Heebo" pitchFamily="2" charset="-79"/>
              <a:cs typeface="Heebo" pitchFamily="2" charset="-79"/>
            </a:endParaRPr>
          </a:p>
          <a:p>
            <a:pPr marL="342900" indent="-342900" algn="l">
              <a:buFont typeface="+mj-lt"/>
              <a:buAutoNum type="arabicPeriod"/>
            </a:pPr>
            <a:r>
              <a:rPr lang="en-US" b="0" i="0" dirty="0">
                <a:solidFill>
                  <a:srgbClr val="DCD7E5">
                    <a:alpha val="79000"/>
                  </a:srgbClr>
                </a:solidFill>
                <a:effectLst/>
                <a:latin typeface="Heebo" pitchFamily="2" charset="-79"/>
                <a:cs typeface="Heebo" pitchFamily="2" charset="-79"/>
              </a:rPr>
              <a:t>If IR[9:6] is not less than 6, proceed to the next condition:</a:t>
            </a:r>
            <a:endParaRPr lang="tr-TR" b="0" i="0" dirty="0">
              <a:solidFill>
                <a:srgbClr val="DCD7E5">
                  <a:alpha val="79000"/>
                </a:srgbClr>
              </a:solidFill>
              <a:effectLst/>
              <a:latin typeface="Heebo" pitchFamily="2" charset="-79"/>
              <a:cs typeface="Heebo" pitchFamily="2" charset="-79"/>
            </a:endParaRPr>
          </a:p>
          <a:p>
            <a:pPr marL="342900" indent="-342900" algn="l">
              <a:buFont typeface="+mj-lt"/>
              <a:buAutoNum type="arabicPeriod"/>
            </a:pPr>
            <a:r>
              <a:rPr lang="en-US" b="0" i="0" dirty="0">
                <a:solidFill>
                  <a:srgbClr val="DCD7E5">
                    <a:alpha val="79000"/>
                  </a:srgbClr>
                </a:solidFill>
                <a:effectLst/>
                <a:latin typeface="Heebo" pitchFamily="2" charset="-79"/>
                <a:cs typeface="Heebo" pitchFamily="2" charset="-79"/>
              </a:rPr>
              <a:t>If IR[9:6] is equal to 6, transition to state 0 and update the Program</a:t>
            </a:r>
            <a:r>
              <a:rPr lang="tr-TR" b="0" i="0" dirty="0">
                <a:solidFill>
                  <a:srgbClr val="DCD7E5">
                    <a:alpha val="79000"/>
                  </a:srgbClr>
                </a:solidFill>
                <a:effectLst/>
                <a:latin typeface="Heebo" pitchFamily="2" charset="-79"/>
                <a:cs typeface="Heebo" pitchFamily="2" charset="-79"/>
              </a:rPr>
              <a:t> </a:t>
            </a:r>
            <a:r>
              <a:rPr lang="en-US" b="0" i="0" dirty="0">
                <a:solidFill>
                  <a:srgbClr val="DCD7E5">
                    <a:alpha val="79000"/>
                  </a:srgbClr>
                </a:solidFill>
                <a:effectLst/>
                <a:latin typeface="Heebo" pitchFamily="2" charset="-79"/>
                <a:cs typeface="Heebo" pitchFamily="2" charset="-79"/>
              </a:rPr>
              <a:t>Counter (PC) with the lower 6 bits of IR to execute the next instruction.</a:t>
            </a:r>
            <a:endParaRPr lang="tr-TR" b="0" i="0" dirty="0">
              <a:solidFill>
                <a:srgbClr val="DCD7E5">
                  <a:alpha val="79000"/>
                </a:srgbClr>
              </a:solidFill>
              <a:effectLst/>
              <a:latin typeface="Heebo" pitchFamily="2" charset="-79"/>
              <a:cs typeface="Heebo" pitchFamily="2" charset="-79"/>
            </a:endParaRPr>
          </a:p>
          <a:p>
            <a:pPr marL="342900" indent="-342900" algn="l">
              <a:buFont typeface="+mj-lt"/>
              <a:buAutoNum type="arabicPeriod"/>
            </a:pPr>
            <a:r>
              <a:rPr lang="en-US" b="0" i="0" dirty="0">
                <a:solidFill>
                  <a:srgbClr val="DCD7E5">
                    <a:alpha val="79000"/>
                  </a:srgbClr>
                </a:solidFill>
                <a:effectLst/>
                <a:latin typeface="Heebo" pitchFamily="2" charset="-79"/>
                <a:cs typeface="Heebo" pitchFamily="2" charset="-79"/>
              </a:rPr>
              <a:t> If IR[9:6] is equal to 7 and the Accumulator (ACC) is 0, update PC with the lower 6 bits of IR and transition to state 0.</a:t>
            </a:r>
            <a:endParaRPr lang="tr-TR" b="0" i="0" dirty="0">
              <a:solidFill>
                <a:srgbClr val="DCD7E5">
                  <a:alpha val="79000"/>
                </a:srgbClr>
              </a:solidFill>
              <a:effectLst/>
              <a:latin typeface="Heebo" pitchFamily="2" charset="-79"/>
              <a:cs typeface="Heebo" pitchFamily="2" charset="-79"/>
            </a:endParaRPr>
          </a:p>
          <a:p>
            <a:pPr marL="342900" indent="-342900" algn="l">
              <a:buFont typeface="+mj-lt"/>
              <a:buAutoNum type="arabicPeriod"/>
            </a:pPr>
            <a:r>
              <a:rPr lang="en-US" b="0" i="0" dirty="0">
                <a:solidFill>
                  <a:srgbClr val="DCD7E5">
                    <a:alpha val="79000"/>
                  </a:srgbClr>
                </a:solidFill>
                <a:effectLst/>
                <a:latin typeface="Heebo" pitchFamily="2" charset="-79"/>
                <a:cs typeface="Heebo" pitchFamily="2" charset="-79"/>
              </a:rPr>
              <a:t>If IR[9:6] is equal to 8, transition to state 0.</a:t>
            </a:r>
            <a:endParaRPr lang="tr-TR" b="0" i="0" dirty="0">
              <a:solidFill>
                <a:srgbClr val="DCD7E5">
                  <a:alpha val="79000"/>
                </a:srgbClr>
              </a:solidFill>
              <a:effectLst/>
              <a:latin typeface="Heebo" pitchFamily="2" charset="-79"/>
              <a:cs typeface="Heebo" pitchFamily="2" charset="-79"/>
            </a:endParaRPr>
          </a:p>
          <a:p>
            <a:pPr marL="342900" indent="-342900" algn="l">
              <a:buFont typeface="+mj-lt"/>
              <a:buAutoNum type="arabicPeriod"/>
            </a:pPr>
            <a:r>
              <a:rPr lang="en-US" b="0" i="0" dirty="0">
                <a:solidFill>
                  <a:srgbClr val="DCD7E5">
                    <a:alpha val="79000"/>
                  </a:srgbClr>
                </a:solidFill>
                <a:effectLst/>
                <a:latin typeface="Heebo" pitchFamily="2" charset="-79"/>
                <a:cs typeface="Heebo" pitchFamily="2" charset="-79"/>
              </a:rPr>
              <a:t>If IR[9:6] is equal to 9, transition to state 4 to prepare for jumping to a specific address based on a condition.</a:t>
            </a:r>
          </a:p>
          <a:p>
            <a:pPr algn="l"/>
            <a:endParaRPr lang="tr-TR" b="0" i="0" dirty="0">
              <a:solidFill>
                <a:srgbClr val="DCD7E5">
                  <a:alpha val="79000"/>
                </a:srgbClr>
              </a:solidFill>
              <a:effectLst/>
              <a:latin typeface="Heebo" pitchFamily="2" charset="-79"/>
              <a:cs typeface="Heebo" pitchFamily="2" charset="-79"/>
            </a:endParaRPr>
          </a:p>
          <a:p>
            <a:pPr algn="l"/>
            <a:r>
              <a:rPr lang="en-US" b="0" i="0" dirty="0">
                <a:solidFill>
                  <a:srgbClr val="DCD7E5">
                    <a:alpha val="79000"/>
                  </a:srgbClr>
                </a:solidFill>
                <a:effectLst/>
                <a:latin typeface="Heebo" pitchFamily="2" charset="-79"/>
                <a:cs typeface="Heebo" pitchFamily="2" charset="-79"/>
              </a:rPr>
              <a:t>These conditions create distinct control flows based on the values of specific bits in IR, allowing the processor to execute specific commands.</a:t>
            </a:r>
          </a:p>
          <a:p>
            <a:pPr marL="0" indent="0">
              <a:lnSpc>
                <a:spcPts val="2799"/>
              </a:lnSpc>
              <a:buNone/>
            </a:pPr>
            <a:endParaRPr lang="en-US" dirty="0">
              <a:solidFill>
                <a:srgbClr val="DCD7E5">
                  <a:alpha val="79000"/>
                </a:srgbClr>
              </a:solidFill>
              <a:latin typeface="Heebo" pitchFamily="2" charset="-79"/>
              <a:cs typeface="Heebo" pitchFamily="2" charset="-79"/>
            </a:endParaRPr>
          </a:p>
        </p:txBody>
      </p:sp>
      <p:pic>
        <p:nvPicPr>
          <p:cNvPr id="17" name="İçerik Yer Tutucusu 8" descr="metin, ekran görüntüsü, yazı tipi, doküman, belge içeren bir resim&#10;&#10;Açıklama otomatik olarak oluşturuldu">
            <a:extLst>
              <a:ext uri="{FF2B5EF4-FFF2-40B4-BE49-F238E27FC236}">
                <a16:creationId xmlns:a16="http://schemas.microsoft.com/office/drawing/2014/main" id="{ED3D32D8-ED93-AAB9-821A-7A03B363280A}"/>
              </a:ext>
            </a:extLst>
          </p:cNvPr>
          <p:cNvPicPr>
            <a:picLocks noGrp="1" noChangeAspect="1"/>
          </p:cNvPicPr>
          <p:nvPr/>
        </p:nvPicPr>
        <p:blipFill>
          <a:blip r:embed="rId4"/>
          <a:stretch>
            <a:fillRect/>
          </a:stretch>
        </p:blipFill>
        <p:spPr>
          <a:xfrm>
            <a:off x="8945784" y="1790625"/>
            <a:ext cx="4511232" cy="4476360"/>
          </a:xfrm>
          <a:prstGeom prst="roundRect">
            <a:avLst>
              <a:gd name="adj" fmla="val 295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1837</Words>
  <Application>Microsoft Office PowerPoint</Application>
  <PresentationFormat>Özel</PresentationFormat>
  <Paragraphs>117</Paragraphs>
  <Slides>15</Slides>
  <Notes>15</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15</vt:i4>
      </vt:variant>
    </vt:vector>
  </HeadingPairs>
  <TitlesOfParts>
    <vt:vector size="22" baseType="lpstr">
      <vt:lpstr>Arial</vt:lpstr>
      <vt:lpstr>Bahnschrift</vt:lpstr>
      <vt:lpstr>Calibri</vt:lpstr>
      <vt:lpstr>gg sans</vt:lpstr>
      <vt:lpstr>Heebo</vt:lpstr>
      <vt:lpstr>Montserrat</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Taha Kerem ERİŞ</cp:lastModifiedBy>
  <cp:revision>17</cp:revision>
  <dcterms:created xsi:type="dcterms:W3CDTF">2023-12-30T10:53:55Z</dcterms:created>
  <dcterms:modified xsi:type="dcterms:W3CDTF">2024-01-02T09:17:43Z</dcterms:modified>
</cp:coreProperties>
</file>